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7315200" cx="9753600"/>
  <p:notesSz cx="6858000" cy="9144000"/>
  <p:embeddedFontLst>
    <p:embeddedFont>
      <p:font typeface="Poppins"/>
      <p:bold r:id="rId17"/>
      <p:boldItalic r:id="rId18"/>
    </p:embeddedFont>
    <p:embeddedFont>
      <p:font typeface="Poppins Medium"/>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oppinsMedium-bold.fntdata"/><Relationship Id="rId11" Type="http://schemas.openxmlformats.org/officeDocument/2006/relationships/slide" Target="slides/slide6.xml"/><Relationship Id="rId22" Type="http://schemas.openxmlformats.org/officeDocument/2006/relationships/font" Target="fonts/PoppinsMedium-boldItalic.fntdata"/><Relationship Id="rId10" Type="http://schemas.openxmlformats.org/officeDocument/2006/relationships/slide" Target="slides/slide5.xml"/><Relationship Id="rId21" Type="http://schemas.openxmlformats.org/officeDocument/2006/relationships/font" Target="fonts/PoppinsMedium-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oppins-bold.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PoppinsMedium-regular.fntdata"/><Relationship Id="rId6" Type="http://schemas.openxmlformats.org/officeDocument/2006/relationships/slide" Target="slides/slide1.xml"/><Relationship Id="rId18" Type="http://schemas.openxmlformats.org/officeDocument/2006/relationships/font" Target="fonts/Poppins-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a32eae751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a32eae7514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a61a20700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rgbClr val="222222"/>
                </a:solidFill>
                <a:highlight>
                  <a:srgbClr val="FFFFFF"/>
                </a:highlight>
              </a:rPr>
              <a:t>This year, the faculty at the high school created the Falcon Pride Student Recognition Award to recognize positive student contributions to the school community. At the opening faculty meeting in September, teachers and administration worked together to create a description of the award based on the characteristics we wanted to see in our Falcons, and came up with the following:</a:t>
            </a:r>
            <a:endParaRPr>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i="1" lang="en-US">
                <a:solidFill>
                  <a:srgbClr val="222222"/>
                </a:solidFill>
                <a:highlight>
                  <a:srgbClr val="FFFFFF"/>
                </a:highlight>
              </a:rPr>
              <a:t>"The Falcon Pride Student Recognition Award is given to students each month who best exemplify the characteristics that we as a faculty want to see in our student body. Falcon Pride students treat others with respect and empathy, and work to build a more inclusive learning environment for all. These students are resilient in the face of adversity, and are passionate in their academic and co-curricular pursuits. Falcon Pride students take ownership of and responsibility for their actions, and demonstrate honesty and integrity in their interactions with others. The characteristics of our recipients are Passion, Responsibility, Inclusivity, Dedication, and Empathy."</a:t>
            </a:r>
            <a:endParaRPr i="1">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t/>
            </a:r>
            <a:endParaRPr i="1">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US">
                <a:solidFill>
                  <a:srgbClr val="222222"/>
                </a:solidFill>
                <a:highlight>
                  <a:srgbClr val="FFFFFF"/>
                </a:highlight>
              </a:rPr>
              <a:t>We also worked with local businesses and community members, introduced the award to them, and solicited donations from the community to honor our student recipients. Each month, the student winners receive a gift card to a local business, a custom "Falcon Pride" t-shirt, and a certificate honoring their achievements. </a:t>
            </a:r>
            <a:endParaRPr>
              <a:solidFill>
                <a:srgbClr val="222222"/>
              </a:solidFill>
              <a:highlight>
                <a:srgbClr val="FFFFFF"/>
              </a:highlight>
            </a:endParaRPr>
          </a:p>
          <a:p>
            <a:pPr indent="0" lvl="0" marL="0" rtl="0" algn="l">
              <a:spcBef>
                <a:spcPts val="0"/>
              </a:spcBef>
              <a:spcAft>
                <a:spcPts val="0"/>
              </a:spcAft>
              <a:buNone/>
            </a:pPr>
            <a:r>
              <a:t/>
            </a:r>
            <a:endParaRPr/>
          </a:p>
        </p:txBody>
      </p:sp>
      <p:sp>
        <p:nvSpPr>
          <p:cNvPr id="275" name="Google Shape;275;g2a61a207007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a631c6c0d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a631c6c0d7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a32eae75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a32eae751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a61a20700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a61a207007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BFD"/>
        </a:solidFill>
      </p:bgPr>
    </p:bg>
    <p:spTree>
      <p:nvGrpSpPr>
        <p:cNvPr id="83" name="Shape 83"/>
        <p:cNvGrpSpPr/>
        <p:nvPr/>
      </p:nvGrpSpPr>
      <p:grpSpPr>
        <a:xfrm>
          <a:off x="0" y="0"/>
          <a:ext cx="0" cy="0"/>
          <a:chOff x="0" y="0"/>
          <a:chExt cx="0" cy="0"/>
        </a:xfrm>
      </p:grpSpPr>
      <p:grpSp>
        <p:nvGrpSpPr>
          <p:cNvPr id="84" name="Google Shape;84;p13"/>
          <p:cNvGrpSpPr/>
          <p:nvPr/>
        </p:nvGrpSpPr>
        <p:grpSpPr>
          <a:xfrm>
            <a:off x="7428718" y="4529426"/>
            <a:ext cx="3140122" cy="3742272"/>
            <a:chOff x="96887" y="72665"/>
            <a:chExt cx="4186829" cy="4989696"/>
          </a:xfrm>
        </p:grpSpPr>
        <p:sp>
          <p:nvSpPr>
            <p:cNvPr id="85" name="Google Shape;85;p13"/>
            <p:cNvSpPr/>
            <p:nvPr/>
          </p:nvSpPr>
          <p:spPr>
            <a:xfrm rot="-2700000">
              <a:off x="820740" y="1150905"/>
              <a:ext cx="3553426" cy="1216045"/>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rot="-2700000">
              <a:off x="-34697" y="2668772"/>
              <a:ext cx="3834300" cy="1216045"/>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 name="Google Shape;87;p13"/>
          <p:cNvGrpSpPr/>
          <p:nvPr/>
        </p:nvGrpSpPr>
        <p:grpSpPr>
          <a:xfrm>
            <a:off x="6758027" y="-372370"/>
            <a:ext cx="1478262" cy="1859248"/>
            <a:chOff x="59772" y="44827"/>
            <a:chExt cx="1971015" cy="2478997"/>
          </a:xfrm>
        </p:grpSpPr>
        <p:sp>
          <p:nvSpPr>
            <p:cNvPr id="88" name="Google Shape;88;p13"/>
            <p:cNvSpPr/>
            <p:nvPr/>
          </p:nvSpPr>
          <p:spPr>
            <a:xfrm rot="-2700000">
              <a:off x="46348" y="1210728"/>
              <a:ext cx="1902831" cy="750210"/>
            </a:xfrm>
            <a:custGeom>
              <a:rect b="b" l="l" r="r" t="t"/>
              <a:pathLst>
                <a:path extrusionOk="0" h="360680" w="914828">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rot="-2700000">
              <a:off x="273756" y="552882"/>
              <a:ext cx="1747743" cy="750210"/>
            </a:xfrm>
            <a:custGeom>
              <a:rect b="b" l="l" r="r" t="t"/>
              <a:pathLst>
                <a:path extrusionOk="0" h="360680" w="840266">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 name="Google Shape;90;p13"/>
          <p:cNvGrpSpPr/>
          <p:nvPr/>
        </p:nvGrpSpPr>
        <p:grpSpPr>
          <a:xfrm>
            <a:off x="-1736188" y="-1233136"/>
            <a:ext cx="5591489" cy="6663716"/>
            <a:chOff x="172523" y="129392"/>
            <a:chExt cx="7455320" cy="8884954"/>
          </a:xfrm>
        </p:grpSpPr>
        <p:sp>
          <p:nvSpPr>
            <p:cNvPr id="91" name="Google Shape;91;p13"/>
            <p:cNvSpPr/>
            <p:nvPr/>
          </p:nvSpPr>
          <p:spPr>
            <a:xfrm rot="-2700000">
              <a:off x="1461460" y="2049372"/>
              <a:ext cx="6327445" cy="2165362"/>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00205B">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rot="-2700000">
              <a:off x="-61782" y="4752178"/>
              <a:ext cx="6827586" cy="2165362"/>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FFB81C">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3"/>
          <p:cNvGrpSpPr/>
          <p:nvPr/>
        </p:nvGrpSpPr>
        <p:grpSpPr>
          <a:xfrm>
            <a:off x="548640" y="2209993"/>
            <a:ext cx="7376626" cy="4361491"/>
            <a:chOff x="0" y="9525"/>
            <a:chExt cx="9835500" cy="5815321"/>
          </a:xfrm>
        </p:grpSpPr>
        <p:sp>
          <p:nvSpPr>
            <p:cNvPr id="94" name="Google Shape;94;p13"/>
            <p:cNvSpPr txBox="1"/>
            <p:nvPr/>
          </p:nvSpPr>
          <p:spPr>
            <a:xfrm>
              <a:off x="0" y="9525"/>
              <a:ext cx="9835500" cy="52329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499" u="none" cap="none" strike="noStrike">
                  <a:solidFill>
                    <a:srgbClr val="00205B"/>
                  </a:solidFill>
                  <a:latin typeface="Poppins"/>
                  <a:ea typeface="Poppins"/>
                  <a:cs typeface="Poppins"/>
                  <a:sym typeface="Poppins"/>
                </a:rPr>
                <a:t>Jefferson Township Public Schools</a:t>
              </a:r>
              <a:endParaRPr sz="500"/>
            </a:p>
          </p:txBody>
        </p:sp>
        <p:sp>
          <p:nvSpPr>
            <p:cNvPr id="95" name="Google Shape;95;p13"/>
            <p:cNvSpPr txBox="1"/>
            <p:nvPr/>
          </p:nvSpPr>
          <p:spPr>
            <a:xfrm>
              <a:off x="0" y="5250346"/>
              <a:ext cx="9703500" cy="57450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0" i="0" lang="en-US" sz="2799" u="none" cap="none" strike="noStrike">
                  <a:solidFill>
                    <a:srgbClr val="00205B"/>
                  </a:solidFill>
                  <a:latin typeface="Poppins Medium"/>
                  <a:ea typeface="Poppins Medium"/>
                  <a:cs typeface="Poppins Medium"/>
                  <a:sym typeface="Poppins Medium"/>
                </a:rPr>
                <a:t>Strategic Plan </a:t>
              </a:r>
              <a:r>
                <a:rPr lang="en-US" sz="2799">
                  <a:solidFill>
                    <a:srgbClr val="00205B"/>
                  </a:solidFill>
                  <a:latin typeface="Poppins Medium"/>
                  <a:ea typeface="Poppins Medium"/>
                  <a:cs typeface="Poppins Medium"/>
                  <a:sym typeface="Poppins Medium"/>
                </a:rPr>
                <a:t>Update</a:t>
              </a:r>
              <a:endParaRPr/>
            </a:p>
          </p:txBody>
        </p:sp>
      </p:grpSp>
      <p:grpSp>
        <p:nvGrpSpPr>
          <p:cNvPr id="96" name="Google Shape;96;p13"/>
          <p:cNvGrpSpPr/>
          <p:nvPr/>
        </p:nvGrpSpPr>
        <p:grpSpPr>
          <a:xfrm>
            <a:off x="5201315" y="6208147"/>
            <a:ext cx="1478262" cy="1859248"/>
            <a:chOff x="59772" y="44827"/>
            <a:chExt cx="1971015" cy="2478997"/>
          </a:xfrm>
        </p:grpSpPr>
        <p:sp>
          <p:nvSpPr>
            <p:cNvPr id="97" name="Google Shape;97;p13"/>
            <p:cNvSpPr/>
            <p:nvPr/>
          </p:nvSpPr>
          <p:spPr>
            <a:xfrm rot="-2700000">
              <a:off x="46348" y="1210728"/>
              <a:ext cx="1902831" cy="750210"/>
            </a:xfrm>
            <a:custGeom>
              <a:rect b="b" l="l" r="r" t="t"/>
              <a:pathLst>
                <a:path extrusionOk="0" h="360680" w="914828">
                  <a:moveTo>
                    <a:pt x="914828" y="180340"/>
                  </a:moveTo>
                  <a:cubicBezTo>
                    <a:pt x="914828" y="81280"/>
                    <a:pt x="834818" y="0"/>
                    <a:pt x="734488" y="0"/>
                  </a:cubicBezTo>
                  <a:lnTo>
                    <a:pt x="172720" y="0"/>
                  </a:lnTo>
                  <a:lnTo>
                    <a:pt x="172720" y="1270"/>
                  </a:lnTo>
                  <a:cubicBezTo>
                    <a:pt x="76200" y="5080"/>
                    <a:pt x="0" y="83820"/>
                    <a:pt x="0" y="180340"/>
                  </a:cubicBezTo>
                  <a:cubicBezTo>
                    <a:pt x="0" y="276860"/>
                    <a:pt x="77470" y="355600"/>
                    <a:pt x="172720" y="359410"/>
                  </a:cubicBezTo>
                  <a:lnTo>
                    <a:pt x="172720" y="360680"/>
                  </a:lnTo>
                  <a:lnTo>
                    <a:pt x="734488" y="360680"/>
                  </a:lnTo>
                  <a:cubicBezTo>
                    <a:pt x="833548" y="360680"/>
                    <a:pt x="914828" y="279400"/>
                    <a:pt x="914828"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rot="-2700000">
              <a:off x="273756" y="552882"/>
              <a:ext cx="1747743" cy="750210"/>
            </a:xfrm>
            <a:custGeom>
              <a:rect b="b" l="l" r="r" t="t"/>
              <a:pathLst>
                <a:path extrusionOk="0" h="360680" w="840266">
                  <a:moveTo>
                    <a:pt x="840266" y="180340"/>
                  </a:moveTo>
                  <a:cubicBezTo>
                    <a:pt x="840266" y="81280"/>
                    <a:pt x="760256" y="0"/>
                    <a:pt x="659926" y="0"/>
                  </a:cubicBezTo>
                  <a:lnTo>
                    <a:pt x="172720" y="0"/>
                  </a:lnTo>
                  <a:lnTo>
                    <a:pt x="172720" y="1270"/>
                  </a:lnTo>
                  <a:cubicBezTo>
                    <a:pt x="76200" y="5080"/>
                    <a:pt x="0" y="83820"/>
                    <a:pt x="0" y="180340"/>
                  </a:cubicBezTo>
                  <a:cubicBezTo>
                    <a:pt x="0" y="276860"/>
                    <a:pt x="77470" y="355600"/>
                    <a:pt x="172720" y="359410"/>
                  </a:cubicBezTo>
                  <a:lnTo>
                    <a:pt x="172720" y="360680"/>
                  </a:lnTo>
                  <a:lnTo>
                    <a:pt x="659925" y="360680"/>
                  </a:lnTo>
                  <a:cubicBezTo>
                    <a:pt x="758985" y="360680"/>
                    <a:pt x="840265" y="279400"/>
                    <a:pt x="840265"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 name="Google Shape;99;p13"/>
          <p:cNvGrpSpPr/>
          <p:nvPr/>
        </p:nvGrpSpPr>
        <p:grpSpPr>
          <a:xfrm>
            <a:off x="3595508" y="-1379043"/>
            <a:ext cx="3140122" cy="3742272"/>
            <a:chOff x="96887" y="72665"/>
            <a:chExt cx="4186829" cy="4989696"/>
          </a:xfrm>
        </p:grpSpPr>
        <p:sp>
          <p:nvSpPr>
            <p:cNvPr id="100" name="Google Shape;100;p13"/>
            <p:cNvSpPr/>
            <p:nvPr/>
          </p:nvSpPr>
          <p:spPr>
            <a:xfrm rot="-2700000">
              <a:off x="820740" y="1150905"/>
              <a:ext cx="3553426" cy="1216045"/>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rot="-2700000">
              <a:off x="-34697" y="2668772"/>
              <a:ext cx="3834300" cy="1216045"/>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BFD"/>
        </a:solidFill>
      </p:bgPr>
    </p:bg>
    <p:spTree>
      <p:nvGrpSpPr>
        <p:cNvPr id="257" name="Shape 257"/>
        <p:cNvGrpSpPr/>
        <p:nvPr/>
      </p:nvGrpSpPr>
      <p:grpSpPr>
        <a:xfrm>
          <a:off x="0" y="0"/>
          <a:ext cx="0" cy="0"/>
          <a:chOff x="0" y="0"/>
          <a:chExt cx="0" cy="0"/>
        </a:xfrm>
      </p:grpSpPr>
      <p:grpSp>
        <p:nvGrpSpPr>
          <p:cNvPr id="258" name="Google Shape;258;p22"/>
          <p:cNvGrpSpPr/>
          <p:nvPr/>
        </p:nvGrpSpPr>
        <p:grpSpPr>
          <a:xfrm>
            <a:off x="8507032" y="-472089"/>
            <a:ext cx="2157273" cy="2157273"/>
            <a:chOff x="68019" y="52652"/>
            <a:chExt cx="2876364" cy="2876364"/>
          </a:xfrm>
        </p:grpSpPr>
        <p:sp>
          <p:nvSpPr>
            <p:cNvPr id="259" name="Google Shape;259;p22"/>
            <p:cNvSpPr/>
            <p:nvPr/>
          </p:nvSpPr>
          <p:spPr>
            <a:xfrm rot="-2700000">
              <a:off x="-101142" y="1064280"/>
              <a:ext cx="3214686" cy="853106"/>
            </a:xfrm>
            <a:custGeom>
              <a:rect b="b" l="l" r="r" t="t"/>
              <a:pathLst>
                <a:path extrusionOk="0" h="360680" w="1359119">
                  <a:moveTo>
                    <a:pt x="1359119" y="180340"/>
                  </a:moveTo>
                  <a:cubicBezTo>
                    <a:pt x="1359119" y="81280"/>
                    <a:pt x="1279109" y="0"/>
                    <a:pt x="1178779" y="0"/>
                  </a:cubicBezTo>
                  <a:lnTo>
                    <a:pt x="172720" y="0"/>
                  </a:lnTo>
                  <a:lnTo>
                    <a:pt x="172720" y="1270"/>
                  </a:lnTo>
                  <a:cubicBezTo>
                    <a:pt x="76200" y="5080"/>
                    <a:pt x="0" y="83820"/>
                    <a:pt x="0" y="180340"/>
                  </a:cubicBezTo>
                  <a:cubicBezTo>
                    <a:pt x="0" y="276860"/>
                    <a:pt x="77470" y="355600"/>
                    <a:pt x="172720" y="359410"/>
                  </a:cubicBezTo>
                  <a:lnTo>
                    <a:pt x="172720" y="360680"/>
                  </a:lnTo>
                  <a:lnTo>
                    <a:pt x="1178778" y="360680"/>
                  </a:lnTo>
                  <a:cubicBezTo>
                    <a:pt x="1277838" y="360680"/>
                    <a:pt x="1359118" y="279400"/>
                    <a:pt x="1359118"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2"/>
            <p:cNvSpPr/>
            <p:nvPr/>
          </p:nvSpPr>
          <p:spPr>
            <a:xfrm rot="-2700000">
              <a:off x="234955" y="805146"/>
              <a:ext cx="1933459" cy="853106"/>
            </a:xfrm>
            <a:custGeom>
              <a:rect b="b" l="l" r="r" t="t"/>
              <a:pathLst>
                <a:path extrusionOk="0" h="360680" w="817436">
                  <a:moveTo>
                    <a:pt x="817436" y="180340"/>
                  </a:moveTo>
                  <a:cubicBezTo>
                    <a:pt x="817436" y="81280"/>
                    <a:pt x="737426" y="0"/>
                    <a:pt x="637096" y="0"/>
                  </a:cubicBezTo>
                  <a:lnTo>
                    <a:pt x="172720" y="0"/>
                  </a:lnTo>
                  <a:lnTo>
                    <a:pt x="172720" y="1270"/>
                  </a:lnTo>
                  <a:cubicBezTo>
                    <a:pt x="76200" y="5080"/>
                    <a:pt x="0" y="83820"/>
                    <a:pt x="0" y="180340"/>
                  </a:cubicBezTo>
                  <a:cubicBezTo>
                    <a:pt x="0" y="276860"/>
                    <a:pt x="77470" y="355600"/>
                    <a:pt x="172720" y="359410"/>
                  </a:cubicBezTo>
                  <a:lnTo>
                    <a:pt x="172720" y="360680"/>
                  </a:lnTo>
                  <a:lnTo>
                    <a:pt x="637096" y="360680"/>
                  </a:lnTo>
                  <a:cubicBezTo>
                    <a:pt x="736156" y="360680"/>
                    <a:pt x="817436" y="279400"/>
                    <a:pt x="817436"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 name="Google Shape;261;p22"/>
          <p:cNvGrpSpPr/>
          <p:nvPr/>
        </p:nvGrpSpPr>
        <p:grpSpPr>
          <a:xfrm>
            <a:off x="385138" y="442995"/>
            <a:ext cx="8983350" cy="1683459"/>
            <a:chOff x="0" y="0"/>
            <a:chExt cx="11977800" cy="2244612"/>
          </a:xfrm>
        </p:grpSpPr>
        <p:sp>
          <p:nvSpPr>
            <p:cNvPr id="262" name="Google Shape;262;p22"/>
            <p:cNvSpPr txBox="1"/>
            <p:nvPr/>
          </p:nvSpPr>
          <p:spPr>
            <a:xfrm>
              <a:off x="0" y="0"/>
              <a:ext cx="11977800" cy="10161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1" lang="en-US" sz="4951">
                  <a:solidFill>
                    <a:srgbClr val="00205B"/>
                  </a:solidFill>
                  <a:latin typeface="Poppins"/>
                  <a:ea typeface="Poppins"/>
                  <a:cs typeface="Poppins"/>
                  <a:sym typeface="Poppins"/>
                </a:rPr>
                <a:t>High</a:t>
              </a:r>
              <a:r>
                <a:rPr b="1" lang="en-US" sz="4951">
                  <a:solidFill>
                    <a:srgbClr val="00205B"/>
                  </a:solidFill>
                  <a:latin typeface="Poppins"/>
                  <a:ea typeface="Poppins"/>
                  <a:cs typeface="Poppins"/>
                  <a:sym typeface="Poppins"/>
                </a:rPr>
                <a:t> School</a:t>
              </a:r>
              <a:endParaRPr/>
            </a:p>
          </p:txBody>
        </p:sp>
        <p:sp>
          <p:nvSpPr>
            <p:cNvPr id="263" name="Google Shape;263;p22"/>
            <p:cNvSpPr/>
            <p:nvPr/>
          </p:nvSpPr>
          <p:spPr>
            <a:xfrm>
              <a:off x="5554467" y="1435634"/>
              <a:ext cx="872672" cy="108204"/>
            </a:xfrm>
            <a:custGeom>
              <a:rect b="b" l="l" r="r" t="t"/>
              <a:pathLst>
                <a:path extrusionOk="0" h="360680" w="2908908">
                  <a:moveTo>
                    <a:pt x="2908908" y="180340"/>
                  </a:moveTo>
                  <a:cubicBezTo>
                    <a:pt x="2908908" y="81280"/>
                    <a:pt x="2828898" y="0"/>
                    <a:pt x="2728568" y="0"/>
                  </a:cubicBezTo>
                  <a:lnTo>
                    <a:pt x="172720" y="0"/>
                  </a:lnTo>
                  <a:lnTo>
                    <a:pt x="172720" y="1270"/>
                  </a:lnTo>
                  <a:cubicBezTo>
                    <a:pt x="76200" y="5080"/>
                    <a:pt x="0" y="83820"/>
                    <a:pt x="0" y="180340"/>
                  </a:cubicBezTo>
                  <a:cubicBezTo>
                    <a:pt x="0" y="276860"/>
                    <a:pt x="77470" y="355600"/>
                    <a:pt x="172720" y="359410"/>
                  </a:cubicBezTo>
                  <a:lnTo>
                    <a:pt x="172720" y="360680"/>
                  </a:lnTo>
                  <a:lnTo>
                    <a:pt x="2728567" y="360680"/>
                  </a:lnTo>
                  <a:cubicBezTo>
                    <a:pt x="2827628" y="360680"/>
                    <a:pt x="2908907" y="279400"/>
                    <a:pt x="290890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2"/>
            <p:cNvSpPr txBox="1"/>
            <p:nvPr/>
          </p:nvSpPr>
          <p:spPr>
            <a:xfrm>
              <a:off x="3393605" y="1957212"/>
              <a:ext cx="5190600" cy="287400"/>
            </a:xfrm>
            <a:prstGeom prst="rect">
              <a:avLst/>
            </a:prstGeom>
            <a:noFill/>
            <a:ln>
              <a:noFill/>
            </a:ln>
          </p:spPr>
          <p:txBody>
            <a:bodyPr anchorCtr="0" anchor="t" bIns="0" lIns="0" spcFirstLastPara="1" rIns="0" wrap="square" tIns="0">
              <a:spAutoFit/>
            </a:bodyPr>
            <a:lstStyle/>
            <a:p>
              <a:pPr indent="0" lvl="0" marL="0" marR="0" rtl="0" algn="ctr">
                <a:lnSpc>
                  <a:spcPct val="130024"/>
                </a:lnSpc>
                <a:spcBef>
                  <a:spcPts val="0"/>
                </a:spcBef>
                <a:spcAft>
                  <a:spcPts val="0"/>
                </a:spcAft>
                <a:buNone/>
              </a:pPr>
              <a:r>
                <a:t/>
              </a:r>
              <a:endParaRPr/>
            </a:p>
          </p:txBody>
        </p:sp>
      </p:grpSp>
      <p:grpSp>
        <p:nvGrpSpPr>
          <p:cNvPr id="265" name="Google Shape;265;p22"/>
          <p:cNvGrpSpPr/>
          <p:nvPr/>
        </p:nvGrpSpPr>
        <p:grpSpPr>
          <a:xfrm>
            <a:off x="-2385540" y="4272790"/>
            <a:ext cx="5591327" cy="6663553"/>
            <a:chOff x="172523" y="129554"/>
            <a:chExt cx="7455102" cy="8884737"/>
          </a:xfrm>
        </p:grpSpPr>
        <p:sp>
          <p:nvSpPr>
            <p:cNvPr id="266" name="Google Shape;266;p22"/>
            <p:cNvSpPr/>
            <p:nvPr/>
          </p:nvSpPr>
          <p:spPr>
            <a:xfrm rot="-2700000">
              <a:off x="1461465" y="2049464"/>
              <a:ext cx="6327217" cy="2165283"/>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alpha val="1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2"/>
            <p:cNvSpPr/>
            <p:nvPr/>
          </p:nvSpPr>
          <p:spPr>
            <a:xfrm rot="-2700000">
              <a:off x="-61774" y="4752278"/>
              <a:ext cx="6827337" cy="2165283"/>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alpha val="1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 name="Google Shape;268;p22"/>
          <p:cNvGrpSpPr/>
          <p:nvPr/>
        </p:nvGrpSpPr>
        <p:grpSpPr>
          <a:xfrm>
            <a:off x="7428718" y="4528662"/>
            <a:ext cx="3141147" cy="3743298"/>
            <a:chOff x="96887" y="71646"/>
            <a:chExt cx="4188196" cy="4991063"/>
          </a:xfrm>
        </p:grpSpPr>
        <p:sp>
          <p:nvSpPr>
            <p:cNvPr id="269" name="Google Shape;269;p22"/>
            <p:cNvSpPr/>
            <p:nvPr/>
          </p:nvSpPr>
          <p:spPr>
            <a:xfrm rot="-2700000">
              <a:off x="820704" y="1150324"/>
              <a:ext cx="3554867" cy="1216537"/>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2"/>
            <p:cNvSpPr/>
            <p:nvPr/>
          </p:nvSpPr>
          <p:spPr>
            <a:xfrm rot="-2700000">
              <a:off x="-34750" y="2668151"/>
              <a:ext cx="3835853" cy="1216537"/>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1" name="Google Shape;271;p22"/>
          <p:cNvPicPr preferRelativeResize="0"/>
          <p:nvPr/>
        </p:nvPicPr>
        <p:blipFill rotWithShape="1">
          <a:blip r:embed="rId3">
            <a:alphaModFix/>
          </a:blip>
          <a:srcRect b="21188" l="14828" r="18854" t="4517"/>
          <a:stretch/>
        </p:blipFill>
        <p:spPr>
          <a:xfrm>
            <a:off x="5000800" y="3429000"/>
            <a:ext cx="4578273" cy="3846924"/>
          </a:xfrm>
          <a:prstGeom prst="rect">
            <a:avLst/>
          </a:prstGeom>
          <a:noFill/>
          <a:ln>
            <a:noFill/>
          </a:ln>
        </p:spPr>
      </p:pic>
      <p:pic>
        <p:nvPicPr>
          <p:cNvPr id="272" name="Google Shape;272;p22"/>
          <p:cNvPicPr preferRelativeResize="0"/>
          <p:nvPr/>
        </p:nvPicPr>
        <p:blipFill rotWithShape="1">
          <a:blip r:embed="rId4">
            <a:alphaModFix/>
          </a:blip>
          <a:srcRect b="0" l="14951" r="0" t="0"/>
          <a:stretch/>
        </p:blipFill>
        <p:spPr>
          <a:xfrm>
            <a:off x="0" y="1668350"/>
            <a:ext cx="5452276" cy="4262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BFD"/>
        </a:solidFill>
      </p:bgPr>
    </p:bg>
    <p:spTree>
      <p:nvGrpSpPr>
        <p:cNvPr id="276" name="Shape 276"/>
        <p:cNvGrpSpPr/>
        <p:nvPr/>
      </p:nvGrpSpPr>
      <p:grpSpPr>
        <a:xfrm>
          <a:off x="0" y="0"/>
          <a:ext cx="0" cy="0"/>
          <a:chOff x="0" y="0"/>
          <a:chExt cx="0" cy="0"/>
        </a:xfrm>
      </p:grpSpPr>
      <p:grpSp>
        <p:nvGrpSpPr>
          <p:cNvPr id="277" name="Google Shape;277;p23"/>
          <p:cNvGrpSpPr/>
          <p:nvPr/>
        </p:nvGrpSpPr>
        <p:grpSpPr>
          <a:xfrm>
            <a:off x="8507032" y="-472089"/>
            <a:ext cx="2157273" cy="2157273"/>
            <a:chOff x="68019" y="52652"/>
            <a:chExt cx="2876364" cy="2876364"/>
          </a:xfrm>
        </p:grpSpPr>
        <p:sp>
          <p:nvSpPr>
            <p:cNvPr id="278" name="Google Shape;278;p23"/>
            <p:cNvSpPr/>
            <p:nvPr/>
          </p:nvSpPr>
          <p:spPr>
            <a:xfrm rot="-2700000">
              <a:off x="-101142" y="1064280"/>
              <a:ext cx="3214686" cy="853106"/>
            </a:xfrm>
            <a:custGeom>
              <a:rect b="b" l="l" r="r" t="t"/>
              <a:pathLst>
                <a:path extrusionOk="0" h="360680" w="1359119">
                  <a:moveTo>
                    <a:pt x="1359119" y="180340"/>
                  </a:moveTo>
                  <a:cubicBezTo>
                    <a:pt x="1359119" y="81280"/>
                    <a:pt x="1279109" y="0"/>
                    <a:pt x="1178779" y="0"/>
                  </a:cubicBezTo>
                  <a:lnTo>
                    <a:pt x="172720" y="0"/>
                  </a:lnTo>
                  <a:lnTo>
                    <a:pt x="172720" y="1270"/>
                  </a:lnTo>
                  <a:cubicBezTo>
                    <a:pt x="76200" y="5080"/>
                    <a:pt x="0" y="83820"/>
                    <a:pt x="0" y="180340"/>
                  </a:cubicBezTo>
                  <a:cubicBezTo>
                    <a:pt x="0" y="276860"/>
                    <a:pt x="77470" y="355600"/>
                    <a:pt x="172720" y="359410"/>
                  </a:cubicBezTo>
                  <a:lnTo>
                    <a:pt x="172720" y="360680"/>
                  </a:lnTo>
                  <a:lnTo>
                    <a:pt x="1178778" y="360680"/>
                  </a:lnTo>
                  <a:cubicBezTo>
                    <a:pt x="1277838" y="360680"/>
                    <a:pt x="1359118" y="279400"/>
                    <a:pt x="1359118"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3"/>
            <p:cNvSpPr/>
            <p:nvPr/>
          </p:nvSpPr>
          <p:spPr>
            <a:xfrm rot="-2700000">
              <a:off x="234955" y="805146"/>
              <a:ext cx="1933459" cy="853106"/>
            </a:xfrm>
            <a:custGeom>
              <a:rect b="b" l="l" r="r" t="t"/>
              <a:pathLst>
                <a:path extrusionOk="0" h="360680" w="817436">
                  <a:moveTo>
                    <a:pt x="817436" y="180340"/>
                  </a:moveTo>
                  <a:cubicBezTo>
                    <a:pt x="817436" y="81280"/>
                    <a:pt x="737426" y="0"/>
                    <a:pt x="637096" y="0"/>
                  </a:cubicBezTo>
                  <a:lnTo>
                    <a:pt x="172720" y="0"/>
                  </a:lnTo>
                  <a:lnTo>
                    <a:pt x="172720" y="1270"/>
                  </a:lnTo>
                  <a:cubicBezTo>
                    <a:pt x="76200" y="5080"/>
                    <a:pt x="0" y="83820"/>
                    <a:pt x="0" y="180340"/>
                  </a:cubicBezTo>
                  <a:cubicBezTo>
                    <a:pt x="0" y="276860"/>
                    <a:pt x="77470" y="355600"/>
                    <a:pt x="172720" y="359410"/>
                  </a:cubicBezTo>
                  <a:lnTo>
                    <a:pt x="172720" y="360680"/>
                  </a:lnTo>
                  <a:lnTo>
                    <a:pt x="637096" y="360680"/>
                  </a:lnTo>
                  <a:cubicBezTo>
                    <a:pt x="736156" y="360680"/>
                    <a:pt x="817436" y="279400"/>
                    <a:pt x="817436"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23"/>
          <p:cNvGrpSpPr/>
          <p:nvPr/>
        </p:nvGrpSpPr>
        <p:grpSpPr>
          <a:xfrm>
            <a:off x="385138" y="61995"/>
            <a:ext cx="8983350" cy="1683459"/>
            <a:chOff x="0" y="0"/>
            <a:chExt cx="11977800" cy="2244612"/>
          </a:xfrm>
        </p:grpSpPr>
        <p:sp>
          <p:nvSpPr>
            <p:cNvPr id="281" name="Google Shape;281;p23"/>
            <p:cNvSpPr txBox="1"/>
            <p:nvPr/>
          </p:nvSpPr>
          <p:spPr>
            <a:xfrm>
              <a:off x="0" y="0"/>
              <a:ext cx="11977800" cy="10161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1" lang="en-US" sz="4951">
                  <a:solidFill>
                    <a:srgbClr val="00205B"/>
                  </a:solidFill>
                  <a:latin typeface="Poppins"/>
                  <a:ea typeface="Poppins"/>
                  <a:cs typeface="Poppins"/>
                  <a:sym typeface="Poppins"/>
                </a:rPr>
                <a:t>High School</a:t>
              </a:r>
              <a:endParaRPr/>
            </a:p>
          </p:txBody>
        </p:sp>
        <p:sp>
          <p:nvSpPr>
            <p:cNvPr id="282" name="Google Shape;282;p23"/>
            <p:cNvSpPr/>
            <p:nvPr/>
          </p:nvSpPr>
          <p:spPr>
            <a:xfrm>
              <a:off x="5554467" y="1435634"/>
              <a:ext cx="872672" cy="108204"/>
            </a:xfrm>
            <a:custGeom>
              <a:rect b="b" l="l" r="r" t="t"/>
              <a:pathLst>
                <a:path extrusionOk="0" h="360680" w="2908908">
                  <a:moveTo>
                    <a:pt x="2908908" y="180340"/>
                  </a:moveTo>
                  <a:cubicBezTo>
                    <a:pt x="2908908" y="81280"/>
                    <a:pt x="2828898" y="0"/>
                    <a:pt x="2728568" y="0"/>
                  </a:cubicBezTo>
                  <a:lnTo>
                    <a:pt x="172720" y="0"/>
                  </a:lnTo>
                  <a:lnTo>
                    <a:pt x="172720" y="1270"/>
                  </a:lnTo>
                  <a:cubicBezTo>
                    <a:pt x="76200" y="5080"/>
                    <a:pt x="0" y="83820"/>
                    <a:pt x="0" y="180340"/>
                  </a:cubicBezTo>
                  <a:cubicBezTo>
                    <a:pt x="0" y="276860"/>
                    <a:pt x="77470" y="355600"/>
                    <a:pt x="172720" y="359410"/>
                  </a:cubicBezTo>
                  <a:lnTo>
                    <a:pt x="172720" y="360680"/>
                  </a:lnTo>
                  <a:lnTo>
                    <a:pt x="2728567" y="360680"/>
                  </a:lnTo>
                  <a:cubicBezTo>
                    <a:pt x="2827628" y="360680"/>
                    <a:pt x="2908907" y="279400"/>
                    <a:pt x="290890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3"/>
            <p:cNvSpPr txBox="1"/>
            <p:nvPr/>
          </p:nvSpPr>
          <p:spPr>
            <a:xfrm>
              <a:off x="3393605" y="1957212"/>
              <a:ext cx="5190600" cy="287400"/>
            </a:xfrm>
            <a:prstGeom prst="rect">
              <a:avLst/>
            </a:prstGeom>
            <a:noFill/>
            <a:ln>
              <a:noFill/>
            </a:ln>
          </p:spPr>
          <p:txBody>
            <a:bodyPr anchorCtr="0" anchor="t" bIns="0" lIns="0" spcFirstLastPara="1" rIns="0" wrap="square" tIns="0">
              <a:spAutoFit/>
            </a:bodyPr>
            <a:lstStyle/>
            <a:p>
              <a:pPr indent="0" lvl="0" marL="0" marR="0" rtl="0" algn="ctr">
                <a:lnSpc>
                  <a:spcPct val="130024"/>
                </a:lnSpc>
                <a:spcBef>
                  <a:spcPts val="0"/>
                </a:spcBef>
                <a:spcAft>
                  <a:spcPts val="0"/>
                </a:spcAft>
                <a:buNone/>
              </a:pPr>
              <a:r>
                <a:t/>
              </a:r>
              <a:endParaRPr/>
            </a:p>
          </p:txBody>
        </p:sp>
      </p:grpSp>
      <p:grpSp>
        <p:nvGrpSpPr>
          <p:cNvPr id="284" name="Google Shape;284;p23"/>
          <p:cNvGrpSpPr/>
          <p:nvPr/>
        </p:nvGrpSpPr>
        <p:grpSpPr>
          <a:xfrm>
            <a:off x="-2385540" y="4272790"/>
            <a:ext cx="5591327" cy="6663553"/>
            <a:chOff x="172523" y="129554"/>
            <a:chExt cx="7455102" cy="8884737"/>
          </a:xfrm>
        </p:grpSpPr>
        <p:sp>
          <p:nvSpPr>
            <p:cNvPr id="285" name="Google Shape;285;p23"/>
            <p:cNvSpPr/>
            <p:nvPr/>
          </p:nvSpPr>
          <p:spPr>
            <a:xfrm rot="-2700000">
              <a:off x="1461465" y="2049464"/>
              <a:ext cx="6327217" cy="2165283"/>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alpha val="1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
            <p:cNvSpPr/>
            <p:nvPr/>
          </p:nvSpPr>
          <p:spPr>
            <a:xfrm rot="-2700000">
              <a:off x="-61774" y="4752278"/>
              <a:ext cx="6827337" cy="2165283"/>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alpha val="1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 name="Google Shape;287;p23"/>
          <p:cNvGrpSpPr/>
          <p:nvPr/>
        </p:nvGrpSpPr>
        <p:grpSpPr>
          <a:xfrm>
            <a:off x="7428718" y="4528662"/>
            <a:ext cx="3141147" cy="3743298"/>
            <a:chOff x="96887" y="71646"/>
            <a:chExt cx="4188196" cy="4991063"/>
          </a:xfrm>
        </p:grpSpPr>
        <p:sp>
          <p:nvSpPr>
            <p:cNvPr id="288" name="Google Shape;288;p23"/>
            <p:cNvSpPr/>
            <p:nvPr/>
          </p:nvSpPr>
          <p:spPr>
            <a:xfrm rot="-2700000">
              <a:off x="820704" y="1150324"/>
              <a:ext cx="3554867" cy="1216537"/>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3"/>
            <p:cNvSpPr/>
            <p:nvPr/>
          </p:nvSpPr>
          <p:spPr>
            <a:xfrm rot="-2700000">
              <a:off x="-34750" y="2668151"/>
              <a:ext cx="3835853" cy="1216537"/>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0" name="Google Shape;290;p23"/>
          <p:cNvSpPr txBox="1"/>
          <p:nvPr/>
        </p:nvSpPr>
        <p:spPr>
          <a:xfrm>
            <a:off x="385150" y="1471050"/>
            <a:ext cx="9120600" cy="589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dk1"/>
                </a:solidFill>
                <a:latin typeface="Calibri"/>
                <a:ea typeface="Calibri"/>
                <a:cs typeface="Calibri"/>
                <a:sym typeface="Calibri"/>
              </a:rPr>
              <a:t>The High school has implemented a </a:t>
            </a:r>
            <a:r>
              <a:rPr lang="en-US" sz="3000">
                <a:solidFill>
                  <a:srgbClr val="222222"/>
                </a:solidFill>
                <a:latin typeface="Calibri"/>
                <a:ea typeface="Calibri"/>
                <a:cs typeface="Calibri"/>
                <a:sym typeface="Calibri"/>
              </a:rPr>
              <a:t>Falcon Pride Student Recognition Award.  Students that are positive contributors to the school community are nominated monthly by high school staff. </a:t>
            </a:r>
            <a:r>
              <a:rPr i="1" lang="en-US" sz="3000">
                <a:solidFill>
                  <a:srgbClr val="222222"/>
                </a:solidFill>
                <a:latin typeface="Calibri"/>
                <a:ea typeface="Calibri"/>
                <a:cs typeface="Calibri"/>
                <a:sym typeface="Calibri"/>
              </a:rPr>
              <a:t>Goal 2.5- Increase positive perceptions of school through establishing students of the month.</a:t>
            </a:r>
            <a:endParaRPr i="1" sz="3000">
              <a:solidFill>
                <a:srgbClr val="222222"/>
              </a:solidFill>
              <a:latin typeface="Calibri"/>
              <a:ea typeface="Calibri"/>
              <a:cs typeface="Calibri"/>
              <a:sym typeface="Calibri"/>
            </a:endParaRPr>
          </a:p>
          <a:p>
            <a:pPr indent="0" lvl="0" marL="0" rtl="0" algn="l">
              <a:spcBef>
                <a:spcPts val="0"/>
              </a:spcBef>
              <a:spcAft>
                <a:spcPts val="0"/>
              </a:spcAft>
              <a:buNone/>
            </a:pPr>
            <a:r>
              <a:t/>
            </a:r>
            <a:endParaRPr sz="3200">
              <a:solidFill>
                <a:srgbClr val="222222"/>
              </a:solidFill>
              <a:latin typeface="Calibri"/>
              <a:ea typeface="Calibri"/>
              <a:cs typeface="Calibri"/>
              <a:sym typeface="Calibri"/>
            </a:endParaRPr>
          </a:p>
          <a:p>
            <a:pPr indent="0" lvl="0" marL="0" rtl="0" algn="l">
              <a:spcBef>
                <a:spcPts val="0"/>
              </a:spcBef>
              <a:spcAft>
                <a:spcPts val="0"/>
              </a:spcAft>
              <a:buNone/>
            </a:pPr>
            <a:r>
              <a:rPr lang="en-US" sz="3200">
                <a:solidFill>
                  <a:srgbClr val="222222"/>
                </a:solidFill>
                <a:latin typeface="Calibri"/>
                <a:ea typeface="Calibri"/>
                <a:cs typeface="Calibri"/>
                <a:sym typeface="Calibri"/>
              </a:rPr>
              <a:t>The high school robotics class and team took part of the Winter Stroll at Camp Jefferson.  Students taught the community about the robots and modeled how they work. </a:t>
            </a:r>
            <a:r>
              <a:rPr i="1" lang="en-US" sz="3100">
                <a:solidFill>
                  <a:srgbClr val="222222"/>
                </a:solidFill>
                <a:latin typeface="Calibri"/>
                <a:ea typeface="Calibri"/>
                <a:cs typeface="Calibri"/>
                <a:sym typeface="Calibri"/>
              </a:rPr>
              <a:t>Goal 3.1 -Increase </a:t>
            </a:r>
            <a:r>
              <a:rPr i="1" lang="en-US" sz="3100">
                <a:solidFill>
                  <a:srgbClr val="222222"/>
                </a:solidFill>
                <a:latin typeface="Calibri"/>
                <a:ea typeface="Calibri"/>
                <a:cs typeface="Calibri"/>
                <a:sym typeface="Calibri"/>
              </a:rPr>
              <a:t>participation</a:t>
            </a:r>
            <a:r>
              <a:rPr i="1" lang="en-US" sz="3100">
                <a:solidFill>
                  <a:srgbClr val="222222"/>
                </a:solidFill>
                <a:latin typeface="Calibri"/>
                <a:ea typeface="Calibri"/>
                <a:cs typeface="Calibri"/>
                <a:sym typeface="Calibri"/>
              </a:rPr>
              <a:t> in community service &amp; </a:t>
            </a:r>
            <a:r>
              <a:rPr i="1" lang="en-US" sz="3100">
                <a:solidFill>
                  <a:srgbClr val="222222"/>
                </a:solidFill>
                <a:latin typeface="Calibri"/>
                <a:ea typeface="Calibri"/>
                <a:cs typeface="Calibri"/>
                <a:sym typeface="Calibri"/>
              </a:rPr>
              <a:t>4.3</a:t>
            </a:r>
            <a:r>
              <a:rPr i="1" lang="en-US" sz="3100">
                <a:solidFill>
                  <a:srgbClr val="222222"/>
                </a:solidFill>
                <a:latin typeface="Calibri"/>
                <a:ea typeface="Calibri"/>
                <a:cs typeface="Calibri"/>
                <a:sym typeface="Calibri"/>
              </a:rPr>
              <a:t>- Increase district visibility</a:t>
            </a:r>
            <a:endParaRPr i="1" sz="3100">
              <a:solidFill>
                <a:srgbClr val="22222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BFD"/>
        </a:solidFill>
      </p:bgPr>
    </p:bg>
    <p:spTree>
      <p:nvGrpSpPr>
        <p:cNvPr id="105" name="Shape 105"/>
        <p:cNvGrpSpPr/>
        <p:nvPr/>
      </p:nvGrpSpPr>
      <p:grpSpPr>
        <a:xfrm>
          <a:off x="0" y="0"/>
          <a:ext cx="0" cy="0"/>
          <a:chOff x="0" y="0"/>
          <a:chExt cx="0" cy="0"/>
        </a:xfrm>
      </p:grpSpPr>
      <p:sp>
        <p:nvSpPr>
          <p:cNvPr id="106" name="Google Shape;106;p14"/>
          <p:cNvSpPr/>
          <p:nvPr/>
        </p:nvSpPr>
        <p:spPr>
          <a:xfrm rot="-2700000">
            <a:off x="3050297" y="1163631"/>
            <a:ext cx="6986305" cy="623571"/>
          </a:xfrm>
          <a:custGeom>
            <a:rect b="b" l="l" r="r" t="t"/>
            <a:pathLst>
              <a:path extrusionOk="0" h="360680" w="3102081">
                <a:moveTo>
                  <a:pt x="3102081" y="180340"/>
                </a:moveTo>
                <a:cubicBezTo>
                  <a:pt x="3102081" y="81280"/>
                  <a:pt x="3022071" y="0"/>
                  <a:pt x="2921741" y="0"/>
                </a:cubicBezTo>
                <a:lnTo>
                  <a:pt x="172720" y="0"/>
                </a:lnTo>
                <a:lnTo>
                  <a:pt x="172720" y="1270"/>
                </a:lnTo>
                <a:cubicBezTo>
                  <a:pt x="76200" y="5080"/>
                  <a:pt x="0" y="83820"/>
                  <a:pt x="0" y="180340"/>
                </a:cubicBezTo>
                <a:cubicBezTo>
                  <a:pt x="0" y="276860"/>
                  <a:pt x="77470" y="355600"/>
                  <a:pt x="172720" y="359410"/>
                </a:cubicBezTo>
                <a:lnTo>
                  <a:pt x="172720" y="360680"/>
                </a:lnTo>
                <a:lnTo>
                  <a:pt x="2921741" y="360680"/>
                </a:lnTo>
                <a:cubicBezTo>
                  <a:pt x="3020801" y="360680"/>
                  <a:pt x="3102081" y="279400"/>
                  <a:pt x="3102081"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rot="-2700000">
            <a:off x="-1144004" y="5074451"/>
            <a:ext cx="6569620" cy="664377"/>
          </a:xfrm>
          <a:custGeom>
            <a:rect b="b" l="l" r="r" t="t"/>
            <a:pathLst>
              <a:path extrusionOk="0" h="360680" w="2917063">
                <a:moveTo>
                  <a:pt x="2917063" y="180340"/>
                </a:moveTo>
                <a:cubicBezTo>
                  <a:pt x="2917063" y="81280"/>
                  <a:pt x="2837053" y="0"/>
                  <a:pt x="2736723" y="0"/>
                </a:cubicBezTo>
                <a:lnTo>
                  <a:pt x="172720" y="0"/>
                </a:lnTo>
                <a:lnTo>
                  <a:pt x="172720" y="1270"/>
                </a:lnTo>
                <a:cubicBezTo>
                  <a:pt x="76200" y="5080"/>
                  <a:pt x="0" y="83820"/>
                  <a:pt x="0" y="180340"/>
                </a:cubicBezTo>
                <a:cubicBezTo>
                  <a:pt x="0" y="276860"/>
                  <a:pt x="77470" y="355600"/>
                  <a:pt x="172720" y="359410"/>
                </a:cubicBezTo>
                <a:lnTo>
                  <a:pt x="172720" y="360680"/>
                </a:lnTo>
                <a:lnTo>
                  <a:pt x="2736722" y="360680"/>
                </a:lnTo>
                <a:cubicBezTo>
                  <a:pt x="2835782" y="360680"/>
                  <a:pt x="2917062" y="279400"/>
                  <a:pt x="2917062"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14"/>
          <p:cNvGrpSpPr/>
          <p:nvPr/>
        </p:nvGrpSpPr>
        <p:grpSpPr>
          <a:xfrm>
            <a:off x="212682" y="339093"/>
            <a:ext cx="5065876" cy="2509925"/>
            <a:chOff x="0" y="-9525"/>
            <a:chExt cx="6754501" cy="3346567"/>
          </a:xfrm>
        </p:grpSpPr>
        <p:sp>
          <p:nvSpPr>
            <p:cNvPr id="109" name="Google Shape;109;p14"/>
            <p:cNvSpPr txBox="1"/>
            <p:nvPr/>
          </p:nvSpPr>
          <p:spPr>
            <a:xfrm>
              <a:off x="0" y="-9525"/>
              <a:ext cx="6754501" cy="5302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599" u="none" cap="none" strike="noStrike">
                  <a:solidFill>
                    <a:srgbClr val="00205B"/>
                  </a:solidFill>
                  <a:latin typeface="Poppins"/>
                  <a:ea typeface="Poppins"/>
                  <a:cs typeface="Poppins"/>
                  <a:sym typeface="Poppins"/>
                </a:rPr>
                <a:t>DISTRICT MISSION</a:t>
              </a:r>
              <a:endParaRPr/>
            </a:p>
          </p:txBody>
        </p:sp>
        <p:sp>
          <p:nvSpPr>
            <p:cNvPr id="110" name="Google Shape;110;p14"/>
            <p:cNvSpPr txBox="1"/>
            <p:nvPr/>
          </p:nvSpPr>
          <p:spPr>
            <a:xfrm>
              <a:off x="0" y="608542"/>
              <a:ext cx="6754500" cy="2728500"/>
            </a:xfrm>
            <a:prstGeom prst="rect">
              <a:avLst/>
            </a:prstGeom>
            <a:noFill/>
            <a:ln>
              <a:noFill/>
            </a:ln>
          </p:spPr>
          <p:txBody>
            <a:bodyPr anchorCtr="0" anchor="t" bIns="0" lIns="0" spcFirstLastPara="1" rIns="0" wrap="square" tIns="0">
              <a:spAutoFit/>
            </a:bodyPr>
            <a:lstStyle/>
            <a:p>
              <a:pPr indent="0" lvl="0" marL="0" marR="0" rtl="0" algn="ctr">
                <a:lnSpc>
                  <a:spcPct val="150025"/>
                </a:lnSpc>
                <a:spcBef>
                  <a:spcPts val="0"/>
                </a:spcBef>
                <a:spcAft>
                  <a:spcPts val="0"/>
                </a:spcAft>
                <a:buNone/>
              </a:pPr>
              <a:r>
                <a:rPr b="1" i="0" lang="en-US" sz="1899" u="none" cap="none" strike="noStrike">
                  <a:solidFill>
                    <a:srgbClr val="00205B"/>
                  </a:solidFill>
                  <a:latin typeface="Poppins"/>
                  <a:ea typeface="Poppins"/>
                  <a:cs typeface="Poppins"/>
                  <a:sym typeface="Poppins"/>
                </a:rPr>
                <a:t>The district will be a leader in academic excellence while developing healthy, well rounded, resourceful students who are positive, contributing members of the local and global community.</a:t>
              </a:r>
              <a:endParaRPr sz="1300"/>
            </a:p>
          </p:txBody>
        </p:sp>
      </p:grpSp>
      <p:grpSp>
        <p:nvGrpSpPr>
          <p:cNvPr id="111" name="Google Shape;111;p14"/>
          <p:cNvGrpSpPr/>
          <p:nvPr/>
        </p:nvGrpSpPr>
        <p:grpSpPr>
          <a:xfrm>
            <a:off x="4568550" y="3208443"/>
            <a:ext cx="5225189" cy="3850131"/>
            <a:chOff x="-3" y="-749158"/>
            <a:chExt cx="6966919" cy="5133509"/>
          </a:xfrm>
        </p:grpSpPr>
        <p:sp>
          <p:nvSpPr>
            <p:cNvPr id="112" name="Google Shape;112;p14"/>
            <p:cNvSpPr txBox="1"/>
            <p:nvPr/>
          </p:nvSpPr>
          <p:spPr>
            <a:xfrm>
              <a:off x="17" y="-749158"/>
              <a:ext cx="6966900" cy="533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599" u="none" cap="none" strike="noStrike">
                  <a:solidFill>
                    <a:srgbClr val="00205B"/>
                  </a:solidFill>
                  <a:latin typeface="Poppins"/>
                  <a:ea typeface="Poppins"/>
                  <a:cs typeface="Poppins"/>
                  <a:sym typeface="Poppins"/>
                </a:rPr>
                <a:t>DISTRICT VISION</a:t>
              </a:r>
              <a:endParaRPr/>
            </a:p>
          </p:txBody>
        </p:sp>
        <p:sp>
          <p:nvSpPr>
            <p:cNvPr id="113" name="Google Shape;113;p14"/>
            <p:cNvSpPr txBox="1"/>
            <p:nvPr/>
          </p:nvSpPr>
          <p:spPr>
            <a:xfrm>
              <a:off x="-3" y="-98249"/>
              <a:ext cx="6966900" cy="4482600"/>
            </a:xfrm>
            <a:prstGeom prst="rect">
              <a:avLst/>
            </a:prstGeom>
            <a:noFill/>
            <a:ln>
              <a:noFill/>
            </a:ln>
          </p:spPr>
          <p:txBody>
            <a:bodyPr anchorCtr="0" anchor="t" bIns="0" lIns="0" spcFirstLastPara="1" rIns="0" wrap="square" tIns="0">
              <a:spAutoFit/>
            </a:bodyPr>
            <a:lstStyle/>
            <a:p>
              <a:pPr indent="0" lvl="0" marL="0" marR="0" rtl="0" algn="ctr">
                <a:lnSpc>
                  <a:spcPct val="150025"/>
                </a:lnSpc>
                <a:spcBef>
                  <a:spcPts val="0"/>
                </a:spcBef>
                <a:spcAft>
                  <a:spcPts val="0"/>
                </a:spcAft>
                <a:buNone/>
              </a:pPr>
              <a:r>
                <a:rPr b="1" i="0" lang="en-US" sz="1899" u="none" cap="none" strike="noStrike">
                  <a:solidFill>
                    <a:srgbClr val="00205B"/>
                  </a:solidFill>
                  <a:latin typeface="Poppins"/>
                  <a:ea typeface="Poppins"/>
                  <a:cs typeface="Poppins"/>
                  <a:sym typeface="Poppins"/>
                </a:rPr>
                <a:t>We strive to foster academic excellence by engaging students in meaningful learning experiences that meet the highest educational standards, while supporting every learning style- in a caring, inclusive, and collaborative learning environment, supported by the greater community.</a:t>
              </a:r>
              <a:endParaRPr sz="1300"/>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BFD"/>
        </a:solidFill>
      </p:bgPr>
    </p:bg>
    <p:spTree>
      <p:nvGrpSpPr>
        <p:cNvPr id="117" name="Shape 117"/>
        <p:cNvGrpSpPr/>
        <p:nvPr/>
      </p:nvGrpSpPr>
      <p:grpSpPr>
        <a:xfrm>
          <a:off x="0" y="0"/>
          <a:ext cx="0" cy="0"/>
          <a:chOff x="0" y="0"/>
          <a:chExt cx="0" cy="0"/>
        </a:xfrm>
      </p:grpSpPr>
      <p:grpSp>
        <p:nvGrpSpPr>
          <p:cNvPr id="118" name="Google Shape;118;p15"/>
          <p:cNvGrpSpPr/>
          <p:nvPr/>
        </p:nvGrpSpPr>
        <p:grpSpPr>
          <a:xfrm>
            <a:off x="8507032" y="-473319"/>
            <a:ext cx="2158827" cy="2158827"/>
            <a:chOff x="68019" y="51013"/>
            <a:chExt cx="2878437" cy="2878437"/>
          </a:xfrm>
        </p:grpSpPr>
        <p:sp>
          <p:nvSpPr>
            <p:cNvPr id="119" name="Google Shape;119;p15"/>
            <p:cNvSpPr/>
            <p:nvPr/>
          </p:nvSpPr>
          <p:spPr>
            <a:xfrm rot="-2700000">
              <a:off x="-101264" y="1063371"/>
              <a:ext cx="3217004" cy="853721"/>
            </a:xfrm>
            <a:custGeom>
              <a:rect b="b" l="l" r="r" t="t"/>
              <a:pathLst>
                <a:path extrusionOk="0" h="360680" w="1359119">
                  <a:moveTo>
                    <a:pt x="1359119" y="180340"/>
                  </a:moveTo>
                  <a:cubicBezTo>
                    <a:pt x="1359119" y="81280"/>
                    <a:pt x="1279109" y="0"/>
                    <a:pt x="1178779" y="0"/>
                  </a:cubicBezTo>
                  <a:lnTo>
                    <a:pt x="172720" y="0"/>
                  </a:lnTo>
                  <a:lnTo>
                    <a:pt x="172720" y="1270"/>
                  </a:lnTo>
                  <a:cubicBezTo>
                    <a:pt x="76200" y="5080"/>
                    <a:pt x="0" y="83820"/>
                    <a:pt x="0" y="180340"/>
                  </a:cubicBezTo>
                  <a:cubicBezTo>
                    <a:pt x="0" y="276860"/>
                    <a:pt x="77470" y="355600"/>
                    <a:pt x="172720" y="359410"/>
                  </a:cubicBezTo>
                  <a:lnTo>
                    <a:pt x="172720" y="360680"/>
                  </a:lnTo>
                  <a:lnTo>
                    <a:pt x="1178778" y="360680"/>
                  </a:lnTo>
                  <a:cubicBezTo>
                    <a:pt x="1277838" y="360680"/>
                    <a:pt x="1359118" y="279400"/>
                    <a:pt x="1359118"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p:nvPr/>
          </p:nvSpPr>
          <p:spPr>
            <a:xfrm rot="-2700000">
              <a:off x="234968" y="804563"/>
              <a:ext cx="1934853" cy="853721"/>
            </a:xfrm>
            <a:custGeom>
              <a:rect b="b" l="l" r="r" t="t"/>
              <a:pathLst>
                <a:path extrusionOk="0" h="360680" w="817436">
                  <a:moveTo>
                    <a:pt x="817436" y="180340"/>
                  </a:moveTo>
                  <a:cubicBezTo>
                    <a:pt x="817436" y="81280"/>
                    <a:pt x="737426" y="0"/>
                    <a:pt x="637096" y="0"/>
                  </a:cubicBezTo>
                  <a:lnTo>
                    <a:pt x="172720" y="0"/>
                  </a:lnTo>
                  <a:lnTo>
                    <a:pt x="172720" y="1270"/>
                  </a:lnTo>
                  <a:cubicBezTo>
                    <a:pt x="76200" y="5080"/>
                    <a:pt x="0" y="83820"/>
                    <a:pt x="0" y="180340"/>
                  </a:cubicBezTo>
                  <a:cubicBezTo>
                    <a:pt x="0" y="276860"/>
                    <a:pt x="77470" y="355600"/>
                    <a:pt x="172720" y="359410"/>
                  </a:cubicBezTo>
                  <a:lnTo>
                    <a:pt x="172720" y="360680"/>
                  </a:lnTo>
                  <a:lnTo>
                    <a:pt x="637096" y="360680"/>
                  </a:lnTo>
                  <a:cubicBezTo>
                    <a:pt x="736156" y="360680"/>
                    <a:pt x="817436" y="279400"/>
                    <a:pt x="817436"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 name="Google Shape;121;p15"/>
          <p:cNvGrpSpPr/>
          <p:nvPr/>
        </p:nvGrpSpPr>
        <p:grpSpPr>
          <a:xfrm>
            <a:off x="227395" y="934814"/>
            <a:ext cx="9352575" cy="1792192"/>
            <a:chOff x="0" y="0"/>
            <a:chExt cx="12470100" cy="2389589"/>
          </a:xfrm>
        </p:grpSpPr>
        <p:sp>
          <p:nvSpPr>
            <p:cNvPr id="122" name="Google Shape;122;p15"/>
            <p:cNvSpPr txBox="1"/>
            <p:nvPr/>
          </p:nvSpPr>
          <p:spPr>
            <a:xfrm>
              <a:off x="0" y="0"/>
              <a:ext cx="12470100" cy="11400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lang="en-US" sz="5554">
                  <a:solidFill>
                    <a:srgbClr val="00205B"/>
                  </a:solidFill>
                  <a:latin typeface="Poppins"/>
                  <a:ea typeface="Poppins"/>
                  <a:cs typeface="Poppins"/>
                  <a:sym typeface="Poppins"/>
                </a:rPr>
                <a:t>Ellen T. Briggs</a:t>
              </a:r>
              <a:endParaRPr/>
            </a:p>
          </p:txBody>
        </p:sp>
        <p:sp>
          <p:nvSpPr>
            <p:cNvPr id="123" name="Google Shape;123;p15"/>
            <p:cNvSpPr/>
            <p:nvPr/>
          </p:nvSpPr>
          <p:spPr>
            <a:xfrm>
              <a:off x="5782840" y="1567906"/>
              <a:ext cx="907723" cy="112550"/>
            </a:xfrm>
            <a:custGeom>
              <a:rect b="b" l="l" r="r" t="t"/>
              <a:pathLst>
                <a:path extrusionOk="0" h="360680" w="2908908">
                  <a:moveTo>
                    <a:pt x="2908908" y="180340"/>
                  </a:moveTo>
                  <a:cubicBezTo>
                    <a:pt x="2908908" y="81280"/>
                    <a:pt x="2828898" y="0"/>
                    <a:pt x="2728568" y="0"/>
                  </a:cubicBezTo>
                  <a:lnTo>
                    <a:pt x="172720" y="0"/>
                  </a:lnTo>
                  <a:lnTo>
                    <a:pt x="172720" y="1270"/>
                  </a:lnTo>
                  <a:cubicBezTo>
                    <a:pt x="76200" y="5080"/>
                    <a:pt x="0" y="83820"/>
                    <a:pt x="0" y="180340"/>
                  </a:cubicBezTo>
                  <a:cubicBezTo>
                    <a:pt x="0" y="276860"/>
                    <a:pt x="77470" y="355600"/>
                    <a:pt x="172720" y="359410"/>
                  </a:cubicBezTo>
                  <a:lnTo>
                    <a:pt x="172720" y="360680"/>
                  </a:lnTo>
                  <a:lnTo>
                    <a:pt x="2728567" y="360680"/>
                  </a:lnTo>
                  <a:cubicBezTo>
                    <a:pt x="2827628" y="360680"/>
                    <a:pt x="2908907" y="279400"/>
                    <a:pt x="290890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txBox="1"/>
            <p:nvPr/>
          </p:nvSpPr>
          <p:spPr>
            <a:xfrm>
              <a:off x="3533134" y="2102189"/>
              <a:ext cx="5403900" cy="287400"/>
            </a:xfrm>
            <a:prstGeom prst="rect">
              <a:avLst/>
            </a:prstGeom>
            <a:noFill/>
            <a:ln>
              <a:noFill/>
            </a:ln>
          </p:spPr>
          <p:txBody>
            <a:bodyPr anchorCtr="0" anchor="t" bIns="0" lIns="0" spcFirstLastPara="1" rIns="0" wrap="square" tIns="0">
              <a:spAutoFit/>
            </a:bodyPr>
            <a:lstStyle/>
            <a:p>
              <a:pPr indent="0" lvl="0" marL="0" marR="0" rtl="0" algn="ctr">
                <a:lnSpc>
                  <a:spcPct val="129997"/>
                </a:lnSpc>
                <a:spcBef>
                  <a:spcPts val="0"/>
                </a:spcBef>
                <a:spcAft>
                  <a:spcPts val="0"/>
                </a:spcAft>
                <a:buNone/>
              </a:pPr>
              <a:r>
                <a:t/>
              </a:r>
              <a:endParaRPr/>
            </a:p>
          </p:txBody>
        </p:sp>
      </p:grpSp>
      <p:grpSp>
        <p:nvGrpSpPr>
          <p:cNvPr id="125" name="Google Shape;125;p15"/>
          <p:cNvGrpSpPr/>
          <p:nvPr/>
        </p:nvGrpSpPr>
        <p:grpSpPr>
          <a:xfrm>
            <a:off x="-2385540" y="4272669"/>
            <a:ext cx="5591489" cy="6663716"/>
            <a:chOff x="172523" y="129392"/>
            <a:chExt cx="7455320" cy="8884954"/>
          </a:xfrm>
        </p:grpSpPr>
        <p:sp>
          <p:nvSpPr>
            <p:cNvPr id="126" name="Google Shape;126;p15"/>
            <p:cNvSpPr/>
            <p:nvPr/>
          </p:nvSpPr>
          <p:spPr>
            <a:xfrm rot="-2700000">
              <a:off x="1461460" y="2049372"/>
              <a:ext cx="6327445" cy="2165362"/>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5"/>
            <p:cNvSpPr/>
            <p:nvPr/>
          </p:nvSpPr>
          <p:spPr>
            <a:xfrm rot="-2700000">
              <a:off x="-61782" y="4752178"/>
              <a:ext cx="6827586" cy="2165362"/>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 name="Google Shape;128;p15"/>
          <p:cNvGrpSpPr/>
          <p:nvPr/>
        </p:nvGrpSpPr>
        <p:grpSpPr>
          <a:xfrm>
            <a:off x="7428718" y="4529426"/>
            <a:ext cx="3140122" cy="3742272"/>
            <a:chOff x="96887" y="72665"/>
            <a:chExt cx="4186829" cy="4989696"/>
          </a:xfrm>
        </p:grpSpPr>
        <p:sp>
          <p:nvSpPr>
            <p:cNvPr id="129" name="Google Shape;129;p15"/>
            <p:cNvSpPr/>
            <p:nvPr/>
          </p:nvSpPr>
          <p:spPr>
            <a:xfrm rot="-2700000">
              <a:off x="820740" y="1150905"/>
              <a:ext cx="3553426" cy="1216045"/>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p:nvPr/>
          </p:nvSpPr>
          <p:spPr>
            <a:xfrm rot="-2700000">
              <a:off x="-34697" y="2668772"/>
              <a:ext cx="3834300" cy="1216045"/>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1" name="Google Shape;131;p15"/>
          <p:cNvPicPr preferRelativeResize="0"/>
          <p:nvPr/>
        </p:nvPicPr>
        <p:blipFill>
          <a:blip r:embed="rId3">
            <a:alphaModFix/>
          </a:blip>
          <a:stretch>
            <a:fillRect/>
          </a:stretch>
        </p:blipFill>
        <p:spPr>
          <a:xfrm>
            <a:off x="148750" y="1827450"/>
            <a:ext cx="3716126" cy="4954826"/>
          </a:xfrm>
          <a:prstGeom prst="rect">
            <a:avLst/>
          </a:prstGeom>
          <a:noFill/>
          <a:ln>
            <a:noFill/>
          </a:ln>
        </p:spPr>
      </p:pic>
      <p:pic>
        <p:nvPicPr>
          <p:cNvPr id="132" name="Google Shape;132;p15"/>
          <p:cNvPicPr preferRelativeResize="0"/>
          <p:nvPr/>
        </p:nvPicPr>
        <p:blipFill rotWithShape="1">
          <a:blip r:embed="rId4">
            <a:alphaModFix/>
          </a:blip>
          <a:srcRect b="0" l="9870" r="21296" t="0"/>
          <a:stretch/>
        </p:blipFill>
        <p:spPr>
          <a:xfrm>
            <a:off x="3994925" y="2600708"/>
            <a:ext cx="6070799" cy="41815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BFD"/>
        </a:solidFill>
      </p:bgPr>
    </p:bg>
    <p:spTree>
      <p:nvGrpSpPr>
        <p:cNvPr id="136" name="Shape 136"/>
        <p:cNvGrpSpPr/>
        <p:nvPr/>
      </p:nvGrpSpPr>
      <p:grpSpPr>
        <a:xfrm>
          <a:off x="0" y="0"/>
          <a:ext cx="0" cy="0"/>
          <a:chOff x="0" y="0"/>
          <a:chExt cx="0" cy="0"/>
        </a:xfrm>
      </p:grpSpPr>
      <p:grpSp>
        <p:nvGrpSpPr>
          <p:cNvPr id="137" name="Google Shape;137;p16"/>
          <p:cNvGrpSpPr/>
          <p:nvPr/>
        </p:nvGrpSpPr>
        <p:grpSpPr>
          <a:xfrm>
            <a:off x="8507032" y="-472089"/>
            <a:ext cx="2157273" cy="2157273"/>
            <a:chOff x="68019" y="52652"/>
            <a:chExt cx="2876364" cy="2876364"/>
          </a:xfrm>
        </p:grpSpPr>
        <p:sp>
          <p:nvSpPr>
            <p:cNvPr id="138" name="Google Shape;138;p16"/>
            <p:cNvSpPr/>
            <p:nvPr/>
          </p:nvSpPr>
          <p:spPr>
            <a:xfrm rot="-2700000">
              <a:off x="-101142" y="1064280"/>
              <a:ext cx="3214686" cy="853106"/>
            </a:xfrm>
            <a:custGeom>
              <a:rect b="b" l="l" r="r" t="t"/>
              <a:pathLst>
                <a:path extrusionOk="0" h="360680" w="1359119">
                  <a:moveTo>
                    <a:pt x="1359119" y="180340"/>
                  </a:moveTo>
                  <a:cubicBezTo>
                    <a:pt x="1359119" y="81280"/>
                    <a:pt x="1279109" y="0"/>
                    <a:pt x="1178779" y="0"/>
                  </a:cubicBezTo>
                  <a:lnTo>
                    <a:pt x="172720" y="0"/>
                  </a:lnTo>
                  <a:lnTo>
                    <a:pt x="172720" y="1270"/>
                  </a:lnTo>
                  <a:cubicBezTo>
                    <a:pt x="76200" y="5080"/>
                    <a:pt x="0" y="83820"/>
                    <a:pt x="0" y="180340"/>
                  </a:cubicBezTo>
                  <a:cubicBezTo>
                    <a:pt x="0" y="276860"/>
                    <a:pt x="77470" y="355600"/>
                    <a:pt x="172720" y="359410"/>
                  </a:cubicBezTo>
                  <a:lnTo>
                    <a:pt x="172720" y="360680"/>
                  </a:lnTo>
                  <a:lnTo>
                    <a:pt x="1178778" y="360680"/>
                  </a:lnTo>
                  <a:cubicBezTo>
                    <a:pt x="1277838" y="360680"/>
                    <a:pt x="1359118" y="279400"/>
                    <a:pt x="1359118"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p:nvPr/>
          </p:nvSpPr>
          <p:spPr>
            <a:xfrm rot="-2700000">
              <a:off x="234955" y="805146"/>
              <a:ext cx="1933459" cy="853106"/>
            </a:xfrm>
            <a:custGeom>
              <a:rect b="b" l="l" r="r" t="t"/>
              <a:pathLst>
                <a:path extrusionOk="0" h="360680" w="817436">
                  <a:moveTo>
                    <a:pt x="817436" y="180340"/>
                  </a:moveTo>
                  <a:cubicBezTo>
                    <a:pt x="817436" y="81280"/>
                    <a:pt x="737426" y="0"/>
                    <a:pt x="637096" y="0"/>
                  </a:cubicBezTo>
                  <a:lnTo>
                    <a:pt x="172720" y="0"/>
                  </a:lnTo>
                  <a:lnTo>
                    <a:pt x="172720" y="1270"/>
                  </a:lnTo>
                  <a:cubicBezTo>
                    <a:pt x="76200" y="5080"/>
                    <a:pt x="0" y="83820"/>
                    <a:pt x="0" y="180340"/>
                  </a:cubicBezTo>
                  <a:cubicBezTo>
                    <a:pt x="0" y="276860"/>
                    <a:pt x="77470" y="355600"/>
                    <a:pt x="172720" y="359410"/>
                  </a:cubicBezTo>
                  <a:lnTo>
                    <a:pt x="172720" y="360680"/>
                  </a:lnTo>
                  <a:lnTo>
                    <a:pt x="637096" y="360680"/>
                  </a:lnTo>
                  <a:cubicBezTo>
                    <a:pt x="736156" y="360680"/>
                    <a:pt x="817436" y="279400"/>
                    <a:pt x="817436"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16"/>
          <p:cNvGrpSpPr/>
          <p:nvPr/>
        </p:nvGrpSpPr>
        <p:grpSpPr>
          <a:xfrm>
            <a:off x="227395" y="934814"/>
            <a:ext cx="9352575" cy="1792192"/>
            <a:chOff x="0" y="0"/>
            <a:chExt cx="12470100" cy="2389589"/>
          </a:xfrm>
        </p:grpSpPr>
        <p:sp>
          <p:nvSpPr>
            <p:cNvPr id="141" name="Google Shape;141;p16"/>
            <p:cNvSpPr txBox="1"/>
            <p:nvPr/>
          </p:nvSpPr>
          <p:spPr>
            <a:xfrm>
              <a:off x="0" y="0"/>
              <a:ext cx="12470100" cy="11400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lang="en-US" sz="5554">
                  <a:solidFill>
                    <a:srgbClr val="00205B"/>
                  </a:solidFill>
                  <a:latin typeface="Poppins"/>
                  <a:ea typeface="Poppins"/>
                  <a:cs typeface="Poppins"/>
                  <a:sym typeface="Poppins"/>
                </a:rPr>
                <a:t>Ellen T. Briggs</a:t>
              </a:r>
              <a:endParaRPr/>
            </a:p>
          </p:txBody>
        </p:sp>
        <p:sp>
          <p:nvSpPr>
            <p:cNvPr id="142" name="Google Shape;142;p16"/>
            <p:cNvSpPr/>
            <p:nvPr/>
          </p:nvSpPr>
          <p:spPr>
            <a:xfrm>
              <a:off x="5782840" y="1567906"/>
              <a:ext cx="909034" cy="112713"/>
            </a:xfrm>
            <a:custGeom>
              <a:rect b="b" l="l" r="r" t="t"/>
              <a:pathLst>
                <a:path extrusionOk="0" h="360680" w="2908908">
                  <a:moveTo>
                    <a:pt x="2908908" y="180340"/>
                  </a:moveTo>
                  <a:cubicBezTo>
                    <a:pt x="2908908" y="81280"/>
                    <a:pt x="2828898" y="0"/>
                    <a:pt x="2728568" y="0"/>
                  </a:cubicBezTo>
                  <a:lnTo>
                    <a:pt x="172720" y="0"/>
                  </a:lnTo>
                  <a:lnTo>
                    <a:pt x="172720" y="1270"/>
                  </a:lnTo>
                  <a:cubicBezTo>
                    <a:pt x="76200" y="5080"/>
                    <a:pt x="0" y="83820"/>
                    <a:pt x="0" y="180340"/>
                  </a:cubicBezTo>
                  <a:cubicBezTo>
                    <a:pt x="0" y="276860"/>
                    <a:pt x="77470" y="355600"/>
                    <a:pt x="172720" y="359410"/>
                  </a:cubicBezTo>
                  <a:lnTo>
                    <a:pt x="172720" y="360680"/>
                  </a:lnTo>
                  <a:lnTo>
                    <a:pt x="2728567" y="360680"/>
                  </a:lnTo>
                  <a:cubicBezTo>
                    <a:pt x="2827628" y="360680"/>
                    <a:pt x="2908907" y="279400"/>
                    <a:pt x="290890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6"/>
            <p:cNvSpPr txBox="1"/>
            <p:nvPr/>
          </p:nvSpPr>
          <p:spPr>
            <a:xfrm>
              <a:off x="3533134" y="2102189"/>
              <a:ext cx="5403900" cy="287400"/>
            </a:xfrm>
            <a:prstGeom prst="rect">
              <a:avLst/>
            </a:prstGeom>
            <a:noFill/>
            <a:ln>
              <a:noFill/>
            </a:ln>
          </p:spPr>
          <p:txBody>
            <a:bodyPr anchorCtr="0" anchor="t" bIns="0" lIns="0" spcFirstLastPara="1" rIns="0" wrap="square" tIns="0">
              <a:spAutoFit/>
            </a:bodyPr>
            <a:lstStyle/>
            <a:p>
              <a:pPr indent="0" lvl="0" marL="0" marR="0" rtl="0" algn="ctr">
                <a:lnSpc>
                  <a:spcPct val="129996"/>
                </a:lnSpc>
                <a:spcBef>
                  <a:spcPts val="0"/>
                </a:spcBef>
                <a:spcAft>
                  <a:spcPts val="0"/>
                </a:spcAft>
                <a:buNone/>
              </a:pPr>
              <a:r>
                <a:t/>
              </a:r>
              <a:endParaRPr/>
            </a:p>
          </p:txBody>
        </p:sp>
      </p:grpSp>
      <p:grpSp>
        <p:nvGrpSpPr>
          <p:cNvPr id="144" name="Google Shape;144;p16"/>
          <p:cNvGrpSpPr/>
          <p:nvPr/>
        </p:nvGrpSpPr>
        <p:grpSpPr>
          <a:xfrm>
            <a:off x="-2385540" y="4272790"/>
            <a:ext cx="5591327" cy="6663553"/>
            <a:chOff x="172523" y="129554"/>
            <a:chExt cx="7455102" cy="8884737"/>
          </a:xfrm>
        </p:grpSpPr>
        <p:sp>
          <p:nvSpPr>
            <p:cNvPr id="145" name="Google Shape;145;p16"/>
            <p:cNvSpPr/>
            <p:nvPr/>
          </p:nvSpPr>
          <p:spPr>
            <a:xfrm rot="-2700000">
              <a:off x="1461465" y="2049464"/>
              <a:ext cx="6327217" cy="2165283"/>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alpha val="1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p:nvPr/>
          </p:nvSpPr>
          <p:spPr>
            <a:xfrm rot="-2700000">
              <a:off x="-61774" y="4752278"/>
              <a:ext cx="6827337" cy="2165283"/>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alpha val="1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 name="Google Shape;147;p16"/>
          <p:cNvGrpSpPr/>
          <p:nvPr/>
        </p:nvGrpSpPr>
        <p:grpSpPr>
          <a:xfrm>
            <a:off x="7428718" y="4528662"/>
            <a:ext cx="3141147" cy="3743298"/>
            <a:chOff x="96887" y="71646"/>
            <a:chExt cx="4188196" cy="4991063"/>
          </a:xfrm>
        </p:grpSpPr>
        <p:sp>
          <p:nvSpPr>
            <p:cNvPr id="148" name="Google Shape;148;p16"/>
            <p:cNvSpPr/>
            <p:nvPr/>
          </p:nvSpPr>
          <p:spPr>
            <a:xfrm rot="-2700000">
              <a:off x="820704" y="1150324"/>
              <a:ext cx="3554867" cy="1216537"/>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p:nvPr/>
          </p:nvSpPr>
          <p:spPr>
            <a:xfrm rot="-2700000">
              <a:off x="-34750" y="2668151"/>
              <a:ext cx="3835853" cy="1216537"/>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6"/>
          <p:cNvSpPr txBox="1"/>
          <p:nvPr/>
        </p:nvSpPr>
        <p:spPr>
          <a:xfrm>
            <a:off x="0" y="2187700"/>
            <a:ext cx="9753600" cy="310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Briggs held an SEL day where their young students participated in activities that focused on kindness, empathy, and inclusivity.  Mrs. Debrito served as the chef at the Kindness Cafe and students set kindness goals on the wings of butterflies. </a:t>
            </a:r>
            <a:r>
              <a:rPr lang="en-US" sz="3000">
                <a:solidFill>
                  <a:schemeClr val="dk1"/>
                </a:solidFill>
                <a:latin typeface="Calibri"/>
                <a:ea typeface="Calibri"/>
                <a:cs typeface="Calibri"/>
                <a:sym typeface="Calibri"/>
              </a:rPr>
              <a:t> </a:t>
            </a:r>
            <a:r>
              <a:rPr i="1" lang="en-US" sz="3000">
                <a:solidFill>
                  <a:schemeClr val="dk1"/>
                </a:solidFill>
                <a:latin typeface="Calibri"/>
                <a:ea typeface="Calibri"/>
                <a:cs typeface="Calibri"/>
                <a:sym typeface="Calibri"/>
              </a:rPr>
              <a:t>Goal 2.2- Increase implementation of social emotional learning.</a:t>
            </a:r>
            <a:endParaRPr i="1" sz="3000">
              <a:solidFill>
                <a:schemeClr val="dk1"/>
              </a:solidFill>
              <a:latin typeface="Calibri"/>
              <a:ea typeface="Calibri"/>
              <a:cs typeface="Calibri"/>
              <a:sym typeface="Calibri"/>
            </a:endParaRPr>
          </a:p>
        </p:txBody>
      </p:sp>
      <p:pic>
        <p:nvPicPr>
          <p:cNvPr id="151" name="Google Shape;151;p16"/>
          <p:cNvPicPr preferRelativeResize="0"/>
          <p:nvPr/>
        </p:nvPicPr>
        <p:blipFill>
          <a:blip r:embed="rId3">
            <a:alphaModFix/>
          </a:blip>
          <a:stretch>
            <a:fillRect/>
          </a:stretch>
        </p:blipFill>
        <p:spPr>
          <a:xfrm>
            <a:off x="0" y="5296900"/>
            <a:ext cx="2691075" cy="2018299"/>
          </a:xfrm>
          <a:prstGeom prst="rect">
            <a:avLst/>
          </a:prstGeom>
          <a:noFill/>
          <a:ln>
            <a:noFill/>
          </a:ln>
        </p:spPr>
      </p:pic>
      <p:sp>
        <p:nvSpPr>
          <p:cNvPr id="152" name="Google Shape;152;p16"/>
          <p:cNvSpPr txBox="1"/>
          <p:nvPr/>
        </p:nvSpPr>
        <p:spPr>
          <a:xfrm>
            <a:off x="2899550" y="5775350"/>
            <a:ext cx="2691000" cy="10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Super Hero Day in the week of Respect</a:t>
            </a:r>
            <a:endParaRPr sz="24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BFD"/>
        </a:solidFill>
      </p:bgPr>
    </p:bg>
    <p:spTree>
      <p:nvGrpSpPr>
        <p:cNvPr id="156" name="Shape 156"/>
        <p:cNvGrpSpPr/>
        <p:nvPr/>
      </p:nvGrpSpPr>
      <p:grpSpPr>
        <a:xfrm>
          <a:off x="0" y="0"/>
          <a:ext cx="0" cy="0"/>
          <a:chOff x="0" y="0"/>
          <a:chExt cx="0" cy="0"/>
        </a:xfrm>
      </p:grpSpPr>
      <p:grpSp>
        <p:nvGrpSpPr>
          <p:cNvPr id="157" name="Google Shape;157;p17"/>
          <p:cNvGrpSpPr/>
          <p:nvPr/>
        </p:nvGrpSpPr>
        <p:grpSpPr>
          <a:xfrm>
            <a:off x="8507032" y="-473319"/>
            <a:ext cx="2158827" cy="2158827"/>
            <a:chOff x="68019" y="51013"/>
            <a:chExt cx="2878437" cy="2878437"/>
          </a:xfrm>
        </p:grpSpPr>
        <p:sp>
          <p:nvSpPr>
            <p:cNvPr id="158" name="Google Shape;158;p17"/>
            <p:cNvSpPr/>
            <p:nvPr/>
          </p:nvSpPr>
          <p:spPr>
            <a:xfrm rot="-2700000">
              <a:off x="-101264" y="1063371"/>
              <a:ext cx="3217004" cy="853721"/>
            </a:xfrm>
            <a:custGeom>
              <a:rect b="b" l="l" r="r" t="t"/>
              <a:pathLst>
                <a:path extrusionOk="0" h="360680" w="1359119">
                  <a:moveTo>
                    <a:pt x="1359119" y="180340"/>
                  </a:moveTo>
                  <a:cubicBezTo>
                    <a:pt x="1359119" y="81280"/>
                    <a:pt x="1279109" y="0"/>
                    <a:pt x="1178779" y="0"/>
                  </a:cubicBezTo>
                  <a:lnTo>
                    <a:pt x="172720" y="0"/>
                  </a:lnTo>
                  <a:lnTo>
                    <a:pt x="172720" y="1270"/>
                  </a:lnTo>
                  <a:cubicBezTo>
                    <a:pt x="76200" y="5080"/>
                    <a:pt x="0" y="83820"/>
                    <a:pt x="0" y="180340"/>
                  </a:cubicBezTo>
                  <a:cubicBezTo>
                    <a:pt x="0" y="276860"/>
                    <a:pt x="77470" y="355600"/>
                    <a:pt x="172720" y="359410"/>
                  </a:cubicBezTo>
                  <a:lnTo>
                    <a:pt x="172720" y="360680"/>
                  </a:lnTo>
                  <a:lnTo>
                    <a:pt x="1178778" y="360680"/>
                  </a:lnTo>
                  <a:cubicBezTo>
                    <a:pt x="1277838" y="360680"/>
                    <a:pt x="1359118" y="279400"/>
                    <a:pt x="1359118"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7"/>
            <p:cNvSpPr/>
            <p:nvPr/>
          </p:nvSpPr>
          <p:spPr>
            <a:xfrm rot="-2700000">
              <a:off x="234968" y="804563"/>
              <a:ext cx="1934853" cy="853721"/>
            </a:xfrm>
            <a:custGeom>
              <a:rect b="b" l="l" r="r" t="t"/>
              <a:pathLst>
                <a:path extrusionOk="0" h="360680" w="817436">
                  <a:moveTo>
                    <a:pt x="817436" y="180340"/>
                  </a:moveTo>
                  <a:cubicBezTo>
                    <a:pt x="817436" y="81280"/>
                    <a:pt x="737426" y="0"/>
                    <a:pt x="637096" y="0"/>
                  </a:cubicBezTo>
                  <a:lnTo>
                    <a:pt x="172720" y="0"/>
                  </a:lnTo>
                  <a:lnTo>
                    <a:pt x="172720" y="1270"/>
                  </a:lnTo>
                  <a:cubicBezTo>
                    <a:pt x="76200" y="5080"/>
                    <a:pt x="0" y="83820"/>
                    <a:pt x="0" y="180340"/>
                  </a:cubicBezTo>
                  <a:cubicBezTo>
                    <a:pt x="0" y="276860"/>
                    <a:pt x="77470" y="355600"/>
                    <a:pt x="172720" y="359410"/>
                  </a:cubicBezTo>
                  <a:lnTo>
                    <a:pt x="172720" y="360680"/>
                  </a:lnTo>
                  <a:lnTo>
                    <a:pt x="637096" y="360680"/>
                  </a:lnTo>
                  <a:cubicBezTo>
                    <a:pt x="736156" y="360680"/>
                    <a:pt x="817436" y="279400"/>
                    <a:pt x="817436"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17"/>
          <p:cNvGrpSpPr/>
          <p:nvPr/>
        </p:nvGrpSpPr>
        <p:grpSpPr>
          <a:xfrm>
            <a:off x="227395" y="82168"/>
            <a:ext cx="9352575" cy="2142236"/>
            <a:chOff x="0" y="-517525"/>
            <a:chExt cx="12470100" cy="2856314"/>
          </a:xfrm>
        </p:grpSpPr>
        <p:sp>
          <p:nvSpPr>
            <p:cNvPr id="161" name="Google Shape;161;p17"/>
            <p:cNvSpPr txBox="1"/>
            <p:nvPr/>
          </p:nvSpPr>
          <p:spPr>
            <a:xfrm>
              <a:off x="0" y="-517525"/>
              <a:ext cx="12470100" cy="10782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lang="en-US" sz="5254">
                  <a:solidFill>
                    <a:srgbClr val="00205B"/>
                  </a:solidFill>
                  <a:latin typeface="Poppins"/>
                  <a:ea typeface="Poppins"/>
                  <a:cs typeface="Poppins"/>
                  <a:sym typeface="Poppins"/>
                </a:rPr>
                <a:t>Cozy Lake</a:t>
              </a:r>
              <a:endParaRPr/>
            </a:p>
          </p:txBody>
        </p:sp>
        <p:sp>
          <p:nvSpPr>
            <p:cNvPr id="162" name="Google Shape;162;p17"/>
            <p:cNvSpPr/>
            <p:nvPr/>
          </p:nvSpPr>
          <p:spPr>
            <a:xfrm>
              <a:off x="5782840" y="1517106"/>
              <a:ext cx="907723" cy="112550"/>
            </a:xfrm>
            <a:custGeom>
              <a:rect b="b" l="l" r="r" t="t"/>
              <a:pathLst>
                <a:path extrusionOk="0" h="360680" w="2908908">
                  <a:moveTo>
                    <a:pt x="2908908" y="180340"/>
                  </a:moveTo>
                  <a:cubicBezTo>
                    <a:pt x="2908908" y="81280"/>
                    <a:pt x="2828898" y="0"/>
                    <a:pt x="2728568" y="0"/>
                  </a:cubicBezTo>
                  <a:lnTo>
                    <a:pt x="172720" y="0"/>
                  </a:lnTo>
                  <a:lnTo>
                    <a:pt x="172720" y="1270"/>
                  </a:lnTo>
                  <a:cubicBezTo>
                    <a:pt x="76200" y="5080"/>
                    <a:pt x="0" y="83820"/>
                    <a:pt x="0" y="180340"/>
                  </a:cubicBezTo>
                  <a:cubicBezTo>
                    <a:pt x="0" y="276860"/>
                    <a:pt x="77470" y="355600"/>
                    <a:pt x="172720" y="359410"/>
                  </a:cubicBezTo>
                  <a:lnTo>
                    <a:pt x="172720" y="360680"/>
                  </a:lnTo>
                  <a:lnTo>
                    <a:pt x="2728567" y="360680"/>
                  </a:lnTo>
                  <a:cubicBezTo>
                    <a:pt x="2827628" y="360680"/>
                    <a:pt x="2908907" y="279400"/>
                    <a:pt x="290890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7"/>
            <p:cNvSpPr txBox="1"/>
            <p:nvPr/>
          </p:nvSpPr>
          <p:spPr>
            <a:xfrm>
              <a:off x="3533134" y="2051389"/>
              <a:ext cx="5403900" cy="287400"/>
            </a:xfrm>
            <a:prstGeom prst="rect">
              <a:avLst/>
            </a:prstGeom>
            <a:noFill/>
            <a:ln>
              <a:noFill/>
            </a:ln>
          </p:spPr>
          <p:txBody>
            <a:bodyPr anchorCtr="0" anchor="t" bIns="0" lIns="0" spcFirstLastPara="1" rIns="0" wrap="square" tIns="0">
              <a:spAutoFit/>
            </a:bodyPr>
            <a:lstStyle/>
            <a:p>
              <a:pPr indent="0" lvl="0" marL="0" marR="0" rtl="0" algn="ctr">
                <a:lnSpc>
                  <a:spcPct val="129996"/>
                </a:lnSpc>
                <a:spcBef>
                  <a:spcPts val="0"/>
                </a:spcBef>
                <a:spcAft>
                  <a:spcPts val="0"/>
                </a:spcAft>
                <a:buNone/>
              </a:pPr>
              <a:r>
                <a:t/>
              </a:r>
              <a:endParaRPr/>
            </a:p>
          </p:txBody>
        </p:sp>
      </p:grpSp>
      <p:grpSp>
        <p:nvGrpSpPr>
          <p:cNvPr id="164" name="Google Shape;164;p17"/>
          <p:cNvGrpSpPr/>
          <p:nvPr/>
        </p:nvGrpSpPr>
        <p:grpSpPr>
          <a:xfrm>
            <a:off x="-2385540" y="4272669"/>
            <a:ext cx="5591489" cy="6663716"/>
            <a:chOff x="172523" y="129392"/>
            <a:chExt cx="7455320" cy="8884954"/>
          </a:xfrm>
        </p:grpSpPr>
        <p:sp>
          <p:nvSpPr>
            <p:cNvPr id="165" name="Google Shape;165;p17"/>
            <p:cNvSpPr/>
            <p:nvPr/>
          </p:nvSpPr>
          <p:spPr>
            <a:xfrm rot="-2700000">
              <a:off x="1461460" y="2049372"/>
              <a:ext cx="6327445" cy="2165362"/>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7"/>
            <p:cNvSpPr/>
            <p:nvPr/>
          </p:nvSpPr>
          <p:spPr>
            <a:xfrm rot="-2700000">
              <a:off x="-61782" y="4752178"/>
              <a:ext cx="6827586" cy="2165362"/>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 name="Google Shape;167;p17"/>
          <p:cNvGrpSpPr/>
          <p:nvPr/>
        </p:nvGrpSpPr>
        <p:grpSpPr>
          <a:xfrm>
            <a:off x="7428718" y="4529426"/>
            <a:ext cx="3140122" cy="3742272"/>
            <a:chOff x="96887" y="72665"/>
            <a:chExt cx="4186829" cy="4989696"/>
          </a:xfrm>
        </p:grpSpPr>
        <p:sp>
          <p:nvSpPr>
            <p:cNvPr id="168" name="Google Shape;168;p17"/>
            <p:cNvSpPr/>
            <p:nvPr/>
          </p:nvSpPr>
          <p:spPr>
            <a:xfrm rot="-2700000">
              <a:off x="820740" y="1150905"/>
              <a:ext cx="3553426" cy="1216045"/>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7"/>
            <p:cNvSpPr/>
            <p:nvPr/>
          </p:nvSpPr>
          <p:spPr>
            <a:xfrm rot="-2700000">
              <a:off x="-34697" y="2668772"/>
              <a:ext cx="3834300" cy="1216045"/>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17"/>
          <p:cNvSpPr txBox="1"/>
          <p:nvPr/>
        </p:nvSpPr>
        <p:spPr>
          <a:xfrm>
            <a:off x="0" y="1768941"/>
            <a:ext cx="9753600" cy="2253300"/>
          </a:xfrm>
          <a:prstGeom prst="rect">
            <a:avLst/>
          </a:prstGeom>
          <a:noFill/>
          <a:ln>
            <a:noFill/>
          </a:ln>
        </p:spPr>
        <p:txBody>
          <a:bodyPr anchorCtr="0" anchor="t" bIns="91425" lIns="91425" spcFirstLastPara="1" rIns="91425" wrap="square" tIns="91425">
            <a:spAutoFit/>
          </a:bodyPr>
          <a:lstStyle/>
          <a:p>
            <a:pPr indent="-381000" lvl="0" marL="596900" rtl="0" algn="l">
              <a:lnSpc>
                <a:spcPct val="115000"/>
              </a:lnSpc>
              <a:spcBef>
                <a:spcPts val="1000"/>
              </a:spcBef>
              <a:spcAft>
                <a:spcPts val="0"/>
              </a:spcAft>
              <a:buClr>
                <a:srgbClr val="222222"/>
              </a:buClr>
              <a:buSzPts val="2400"/>
              <a:buChar char="●"/>
            </a:pPr>
            <a:r>
              <a:rPr lang="en-US" sz="2400">
                <a:solidFill>
                  <a:srgbClr val="222222"/>
                </a:solidFill>
              </a:rPr>
              <a:t>H</a:t>
            </a:r>
            <a:r>
              <a:rPr lang="en-US" sz="2400">
                <a:solidFill>
                  <a:srgbClr val="222222"/>
                </a:solidFill>
              </a:rPr>
              <a:t>ad several professional development training for preschool on things like The Clear Touch TV's, The Creative Curriculum, and Teaching Strategies Gold. </a:t>
            </a:r>
            <a:endParaRPr sz="2400">
              <a:solidFill>
                <a:srgbClr val="222222"/>
              </a:solidFill>
            </a:endParaRPr>
          </a:p>
          <a:p>
            <a:pPr indent="-381000" lvl="0" marL="596900" rtl="0" algn="l">
              <a:lnSpc>
                <a:spcPct val="115000"/>
              </a:lnSpc>
              <a:spcBef>
                <a:spcPts val="0"/>
              </a:spcBef>
              <a:spcAft>
                <a:spcPts val="0"/>
              </a:spcAft>
              <a:buClr>
                <a:srgbClr val="222222"/>
              </a:buClr>
              <a:buSzPts val="2400"/>
              <a:buChar char="●"/>
            </a:pPr>
            <a:r>
              <a:rPr lang="en-US" sz="2400">
                <a:solidFill>
                  <a:srgbClr val="222222"/>
                </a:solidFill>
              </a:rPr>
              <a:t>Utilized the Character Strong Program to teach the day to day life skills that the students of Cozy Lake use and learn. </a:t>
            </a:r>
            <a:endParaRPr sz="2400">
              <a:solidFill>
                <a:srgbClr val="222222"/>
              </a:solidFill>
            </a:endParaRPr>
          </a:p>
        </p:txBody>
      </p:sp>
      <p:pic>
        <p:nvPicPr>
          <p:cNvPr id="171" name="Google Shape;171;p17"/>
          <p:cNvPicPr preferRelativeResize="0"/>
          <p:nvPr/>
        </p:nvPicPr>
        <p:blipFill>
          <a:blip r:embed="rId3">
            <a:alphaModFix/>
          </a:blip>
          <a:stretch>
            <a:fillRect/>
          </a:stretch>
        </p:blipFill>
        <p:spPr>
          <a:xfrm>
            <a:off x="227400" y="4685700"/>
            <a:ext cx="3506000" cy="2629500"/>
          </a:xfrm>
          <a:prstGeom prst="rect">
            <a:avLst/>
          </a:prstGeom>
          <a:noFill/>
          <a:ln>
            <a:noFill/>
          </a:ln>
        </p:spPr>
      </p:pic>
      <p:sp>
        <p:nvSpPr>
          <p:cNvPr id="172" name="Google Shape;172;p17"/>
          <p:cNvSpPr txBox="1"/>
          <p:nvPr/>
        </p:nvSpPr>
        <p:spPr>
          <a:xfrm>
            <a:off x="309050" y="3998725"/>
            <a:ext cx="3424500" cy="68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dk1"/>
                </a:solidFill>
                <a:latin typeface="Calibri"/>
                <a:ea typeface="Calibri"/>
                <a:cs typeface="Calibri"/>
                <a:sym typeface="Calibri"/>
              </a:rPr>
              <a:t>Dentist Visit</a:t>
            </a:r>
            <a:endParaRPr sz="3200">
              <a:solidFill>
                <a:schemeClr val="dk1"/>
              </a:solidFill>
              <a:latin typeface="Calibri"/>
              <a:ea typeface="Calibri"/>
              <a:cs typeface="Calibri"/>
              <a:sym typeface="Calibri"/>
            </a:endParaRPr>
          </a:p>
        </p:txBody>
      </p:sp>
      <p:pic>
        <p:nvPicPr>
          <p:cNvPr id="173" name="Google Shape;173;p17"/>
          <p:cNvPicPr preferRelativeResize="0"/>
          <p:nvPr/>
        </p:nvPicPr>
        <p:blipFill>
          <a:blip r:embed="rId4">
            <a:alphaModFix/>
          </a:blip>
          <a:stretch>
            <a:fillRect/>
          </a:stretch>
        </p:blipFill>
        <p:spPr>
          <a:xfrm>
            <a:off x="4913498" y="4685725"/>
            <a:ext cx="2878427" cy="2158825"/>
          </a:xfrm>
          <a:prstGeom prst="rect">
            <a:avLst/>
          </a:prstGeom>
          <a:noFill/>
          <a:ln>
            <a:noFill/>
          </a:ln>
        </p:spPr>
      </p:pic>
      <p:sp>
        <p:nvSpPr>
          <p:cNvPr id="174" name="Google Shape;174;p17"/>
          <p:cNvSpPr txBox="1"/>
          <p:nvPr/>
        </p:nvSpPr>
        <p:spPr>
          <a:xfrm>
            <a:off x="4913463" y="4003675"/>
            <a:ext cx="2878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solidFill>
                  <a:schemeClr val="dk1"/>
                </a:solidFill>
                <a:latin typeface="Calibri"/>
                <a:ea typeface="Calibri"/>
                <a:cs typeface="Calibri"/>
                <a:sym typeface="Calibri"/>
              </a:rPr>
              <a:t>Say Hello</a:t>
            </a:r>
            <a:endParaRPr sz="32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BFD"/>
        </a:solidFill>
      </p:bgPr>
    </p:bg>
    <p:spTree>
      <p:nvGrpSpPr>
        <p:cNvPr id="178" name="Shape 178"/>
        <p:cNvGrpSpPr/>
        <p:nvPr/>
      </p:nvGrpSpPr>
      <p:grpSpPr>
        <a:xfrm>
          <a:off x="0" y="0"/>
          <a:ext cx="0" cy="0"/>
          <a:chOff x="0" y="0"/>
          <a:chExt cx="0" cy="0"/>
        </a:xfrm>
      </p:grpSpPr>
      <p:grpSp>
        <p:nvGrpSpPr>
          <p:cNvPr id="179" name="Google Shape;179;p18"/>
          <p:cNvGrpSpPr/>
          <p:nvPr/>
        </p:nvGrpSpPr>
        <p:grpSpPr>
          <a:xfrm>
            <a:off x="8507032" y="-473319"/>
            <a:ext cx="2158827" cy="2158827"/>
            <a:chOff x="68019" y="51013"/>
            <a:chExt cx="2878437" cy="2878437"/>
          </a:xfrm>
        </p:grpSpPr>
        <p:sp>
          <p:nvSpPr>
            <p:cNvPr id="180" name="Google Shape;180;p18"/>
            <p:cNvSpPr/>
            <p:nvPr/>
          </p:nvSpPr>
          <p:spPr>
            <a:xfrm rot="-2700000">
              <a:off x="-101264" y="1063371"/>
              <a:ext cx="3217004" cy="853721"/>
            </a:xfrm>
            <a:custGeom>
              <a:rect b="b" l="l" r="r" t="t"/>
              <a:pathLst>
                <a:path extrusionOk="0" h="360680" w="1359119">
                  <a:moveTo>
                    <a:pt x="1359119" y="180340"/>
                  </a:moveTo>
                  <a:cubicBezTo>
                    <a:pt x="1359119" y="81280"/>
                    <a:pt x="1279109" y="0"/>
                    <a:pt x="1178779" y="0"/>
                  </a:cubicBezTo>
                  <a:lnTo>
                    <a:pt x="172720" y="0"/>
                  </a:lnTo>
                  <a:lnTo>
                    <a:pt x="172720" y="1270"/>
                  </a:lnTo>
                  <a:cubicBezTo>
                    <a:pt x="76200" y="5080"/>
                    <a:pt x="0" y="83820"/>
                    <a:pt x="0" y="180340"/>
                  </a:cubicBezTo>
                  <a:cubicBezTo>
                    <a:pt x="0" y="276860"/>
                    <a:pt x="77470" y="355600"/>
                    <a:pt x="172720" y="359410"/>
                  </a:cubicBezTo>
                  <a:lnTo>
                    <a:pt x="172720" y="360680"/>
                  </a:lnTo>
                  <a:lnTo>
                    <a:pt x="1178778" y="360680"/>
                  </a:lnTo>
                  <a:cubicBezTo>
                    <a:pt x="1277838" y="360680"/>
                    <a:pt x="1359118" y="279400"/>
                    <a:pt x="1359118"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rot="-2700000">
              <a:off x="234968" y="804563"/>
              <a:ext cx="1934853" cy="853721"/>
            </a:xfrm>
            <a:custGeom>
              <a:rect b="b" l="l" r="r" t="t"/>
              <a:pathLst>
                <a:path extrusionOk="0" h="360680" w="817436">
                  <a:moveTo>
                    <a:pt x="817436" y="180340"/>
                  </a:moveTo>
                  <a:cubicBezTo>
                    <a:pt x="817436" y="81280"/>
                    <a:pt x="737426" y="0"/>
                    <a:pt x="637096" y="0"/>
                  </a:cubicBezTo>
                  <a:lnTo>
                    <a:pt x="172720" y="0"/>
                  </a:lnTo>
                  <a:lnTo>
                    <a:pt x="172720" y="1270"/>
                  </a:lnTo>
                  <a:cubicBezTo>
                    <a:pt x="76200" y="5080"/>
                    <a:pt x="0" y="83820"/>
                    <a:pt x="0" y="180340"/>
                  </a:cubicBezTo>
                  <a:cubicBezTo>
                    <a:pt x="0" y="276860"/>
                    <a:pt x="77470" y="355600"/>
                    <a:pt x="172720" y="359410"/>
                  </a:cubicBezTo>
                  <a:lnTo>
                    <a:pt x="172720" y="360680"/>
                  </a:lnTo>
                  <a:lnTo>
                    <a:pt x="637096" y="360680"/>
                  </a:lnTo>
                  <a:cubicBezTo>
                    <a:pt x="736156" y="360680"/>
                    <a:pt x="817436" y="279400"/>
                    <a:pt x="817436"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 name="Google Shape;182;p18"/>
          <p:cNvGrpSpPr/>
          <p:nvPr/>
        </p:nvGrpSpPr>
        <p:grpSpPr>
          <a:xfrm>
            <a:off x="227395" y="806231"/>
            <a:ext cx="9352575" cy="2003488"/>
            <a:chOff x="0" y="9525"/>
            <a:chExt cx="12470100" cy="2671317"/>
          </a:xfrm>
        </p:grpSpPr>
        <p:sp>
          <p:nvSpPr>
            <p:cNvPr id="183" name="Google Shape;183;p18"/>
            <p:cNvSpPr txBox="1"/>
            <p:nvPr/>
          </p:nvSpPr>
          <p:spPr>
            <a:xfrm>
              <a:off x="0" y="9525"/>
              <a:ext cx="12470100" cy="10578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lang="en-US" sz="5154">
                  <a:solidFill>
                    <a:srgbClr val="00205B"/>
                  </a:solidFill>
                  <a:latin typeface="Poppins"/>
                  <a:ea typeface="Poppins"/>
                  <a:cs typeface="Poppins"/>
                  <a:sym typeface="Poppins"/>
                </a:rPr>
                <a:t>Arthur </a:t>
              </a:r>
              <a:r>
                <a:rPr b="1" lang="en-US" sz="5154">
                  <a:solidFill>
                    <a:srgbClr val="00205B"/>
                  </a:solidFill>
                  <a:latin typeface="Poppins"/>
                  <a:ea typeface="Poppins"/>
                  <a:cs typeface="Poppins"/>
                  <a:sym typeface="Poppins"/>
                </a:rPr>
                <a:t>Stanlick</a:t>
              </a:r>
              <a:endParaRPr/>
            </a:p>
          </p:txBody>
        </p:sp>
        <p:sp>
          <p:nvSpPr>
            <p:cNvPr id="184" name="Google Shape;184;p18"/>
            <p:cNvSpPr/>
            <p:nvPr/>
          </p:nvSpPr>
          <p:spPr>
            <a:xfrm>
              <a:off x="5782840" y="1494659"/>
              <a:ext cx="907723" cy="112550"/>
            </a:xfrm>
            <a:custGeom>
              <a:rect b="b" l="l" r="r" t="t"/>
              <a:pathLst>
                <a:path extrusionOk="0" h="360680" w="2908908">
                  <a:moveTo>
                    <a:pt x="2908908" y="180340"/>
                  </a:moveTo>
                  <a:cubicBezTo>
                    <a:pt x="2908908" y="81280"/>
                    <a:pt x="2828898" y="0"/>
                    <a:pt x="2728568" y="0"/>
                  </a:cubicBezTo>
                  <a:lnTo>
                    <a:pt x="172720" y="0"/>
                  </a:lnTo>
                  <a:lnTo>
                    <a:pt x="172720" y="1270"/>
                  </a:lnTo>
                  <a:cubicBezTo>
                    <a:pt x="76200" y="5080"/>
                    <a:pt x="0" y="83820"/>
                    <a:pt x="0" y="180340"/>
                  </a:cubicBezTo>
                  <a:cubicBezTo>
                    <a:pt x="0" y="276860"/>
                    <a:pt x="77470" y="355600"/>
                    <a:pt x="172720" y="359410"/>
                  </a:cubicBezTo>
                  <a:lnTo>
                    <a:pt x="172720" y="360680"/>
                  </a:lnTo>
                  <a:lnTo>
                    <a:pt x="2728567" y="360680"/>
                  </a:lnTo>
                  <a:cubicBezTo>
                    <a:pt x="2827628" y="360680"/>
                    <a:pt x="2908907" y="279400"/>
                    <a:pt x="290890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8"/>
            <p:cNvSpPr txBox="1"/>
            <p:nvPr/>
          </p:nvSpPr>
          <p:spPr>
            <a:xfrm>
              <a:off x="3533134" y="2028942"/>
              <a:ext cx="5403900" cy="651900"/>
            </a:xfrm>
            <a:prstGeom prst="rect">
              <a:avLst/>
            </a:prstGeom>
            <a:noFill/>
            <a:ln>
              <a:noFill/>
            </a:ln>
          </p:spPr>
          <p:txBody>
            <a:bodyPr anchorCtr="0" anchor="t" bIns="0" lIns="0" spcFirstLastPara="1" rIns="0" wrap="square" tIns="0">
              <a:spAutoFit/>
            </a:bodyPr>
            <a:lstStyle/>
            <a:p>
              <a:pPr indent="0" lvl="0" marL="0" marR="0" rtl="0" algn="ctr">
                <a:lnSpc>
                  <a:spcPct val="129996"/>
                </a:lnSpc>
                <a:spcBef>
                  <a:spcPts val="0"/>
                </a:spcBef>
                <a:spcAft>
                  <a:spcPts val="0"/>
                </a:spcAft>
                <a:buNone/>
              </a:pPr>
              <a:r>
                <a:t/>
              </a:r>
              <a:endParaRPr b="1" i="0" sz="3177" u="none" cap="none" strike="noStrike">
                <a:solidFill>
                  <a:srgbClr val="00205B"/>
                </a:solidFill>
                <a:latin typeface="Poppins"/>
                <a:ea typeface="Poppins"/>
                <a:cs typeface="Poppins"/>
                <a:sym typeface="Poppins"/>
              </a:endParaRPr>
            </a:p>
          </p:txBody>
        </p:sp>
      </p:grpSp>
      <p:grpSp>
        <p:nvGrpSpPr>
          <p:cNvPr id="186" name="Google Shape;186;p18"/>
          <p:cNvGrpSpPr/>
          <p:nvPr/>
        </p:nvGrpSpPr>
        <p:grpSpPr>
          <a:xfrm>
            <a:off x="-2385540" y="4272669"/>
            <a:ext cx="5591489" cy="6663716"/>
            <a:chOff x="172523" y="129392"/>
            <a:chExt cx="7455320" cy="8884954"/>
          </a:xfrm>
        </p:grpSpPr>
        <p:sp>
          <p:nvSpPr>
            <p:cNvPr id="187" name="Google Shape;187;p18"/>
            <p:cNvSpPr/>
            <p:nvPr/>
          </p:nvSpPr>
          <p:spPr>
            <a:xfrm rot="-2700000">
              <a:off x="1461460" y="2049372"/>
              <a:ext cx="6327445" cy="2165362"/>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rot="-2700000">
              <a:off x="-61782" y="4752178"/>
              <a:ext cx="6827586" cy="2165362"/>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8"/>
          <p:cNvGrpSpPr/>
          <p:nvPr/>
        </p:nvGrpSpPr>
        <p:grpSpPr>
          <a:xfrm>
            <a:off x="7428718" y="4529426"/>
            <a:ext cx="3140122" cy="3742272"/>
            <a:chOff x="96887" y="72665"/>
            <a:chExt cx="4186829" cy="4989696"/>
          </a:xfrm>
        </p:grpSpPr>
        <p:sp>
          <p:nvSpPr>
            <p:cNvPr id="190" name="Google Shape;190;p18"/>
            <p:cNvSpPr/>
            <p:nvPr/>
          </p:nvSpPr>
          <p:spPr>
            <a:xfrm rot="-2700000">
              <a:off x="820740" y="1150905"/>
              <a:ext cx="3553426" cy="1216045"/>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nvSpPr>
          <p:spPr>
            <a:xfrm rot="-2700000">
              <a:off x="-34697" y="2668772"/>
              <a:ext cx="3834300" cy="1216045"/>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2" name="Google Shape;192;p18"/>
          <p:cNvPicPr preferRelativeResize="0"/>
          <p:nvPr/>
        </p:nvPicPr>
        <p:blipFill>
          <a:blip r:embed="rId3">
            <a:alphaModFix/>
          </a:blip>
          <a:stretch>
            <a:fillRect/>
          </a:stretch>
        </p:blipFill>
        <p:spPr>
          <a:xfrm>
            <a:off x="86250" y="1681150"/>
            <a:ext cx="3855626" cy="2358350"/>
          </a:xfrm>
          <a:prstGeom prst="rect">
            <a:avLst/>
          </a:prstGeom>
          <a:noFill/>
          <a:ln>
            <a:noFill/>
          </a:ln>
        </p:spPr>
      </p:pic>
      <p:sp>
        <p:nvSpPr>
          <p:cNvPr id="193" name="Google Shape;193;p18"/>
          <p:cNvSpPr txBox="1"/>
          <p:nvPr/>
        </p:nvSpPr>
        <p:spPr>
          <a:xfrm>
            <a:off x="985475" y="4245100"/>
            <a:ext cx="24825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solidFill>
                  <a:schemeClr val="dk1"/>
                </a:solidFill>
                <a:latin typeface="Calibri"/>
                <a:ea typeface="Calibri"/>
                <a:cs typeface="Calibri"/>
                <a:sym typeface="Calibri"/>
              </a:rPr>
              <a:t>Celebrating Mrs Uvino teacher of the year:Goal 2.5</a:t>
            </a:r>
            <a:endParaRPr sz="1900">
              <a:solidFill>
                <a:schemeClr val="dk1"/>
              </a:solidFill>
              <a:latin typeface="Calibri"/>
              <a:ea typeface="Calibri"/>
              <a:cs typeface="Calibri"/>
              <a:sym typeface="Calibri"/>
            </a:endParaRPr>
          </a:p>
        </p:txBody>
      </p:sp>
      <p:pic>
        <p:nvPicPr>
          <p:cNvPr id="194" name="Google Shape;194;p18"/>
          <p:cNvPicPr preferRelativeResize="0"/>
          <p:nvPr/>
        </p:nvPicPr>
        <p:blipFill>
          <a:blip r:embed="rId4">
            <a:alphaModFix/>
          </a:blip>
          <a:stretch>
            <a:fillRect/>
          </a:stretch>
        </p:blipFill>
        <p:spPr>
          <a:xfrm>
            <a:off x="5626315" y="1685488"/>
            <a:ext cx="3454311" cy="2003500"/>
          </a:xfrm>
          <a:prstGeom prst="rect">
            <a:avLst/>
          </a:prstGeom>
          <a:noFill/>
          <a:ln>
            <a:noFill/>
          </a:ln>
        </p:spPr>
      </p:pic>
      <p:sp>
        <p:nvSpPr>
          <p:cNvPr id="195" name="Google Shape;195;p18"/>
          <p:cNvSpPr txBox="1"/>
          <p:nvPr/>
        </p:nvSpPr>
        <p:spPr>
          <a:xfrm>
            <a:off x="6112225" y="3874900"/>
            <a:ext cx="2482500" cy="9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Kickball  with Jefferson PD</a:t>
            </a:r>
            <a:endParaRPr sz="3200">
              <a:solidFill>
                <a:schemeClr val="dk1"/>
              </a:solidFill>
              <a:latin typeface="Calibri"/>
              <a:ea typeface="Calibri"/>
              <a:cs typeface="Calibri"/>
              <a:sym typeface="Calibri"/>
            </a:endParaRPr>
          </a:p>
        </p:txBody>
      </p:sp>
      <p:pic>
        <p:nvPicPr>
          <p:cNvPr id="196" name="Google Shape;196;p18"/>
          <p:cNvPicPr preferRelativeResize="0"/>
          <p:nvPr/>
        </p:nvPicPr>
        <p:blipFill>
          <a:blip r:embed="rId5">
            <a:alphaModFix/>
          </a:blip>
          <a:stretch>
            <a:fillRect/>
          </a:stretch>
        </p:blipFill>
        <p:spPr>
          <a:xfrm>
            <a:off x="2975875" y="5268370"/>
            <a:ext cx="3855626" cy="2165576"/>
          </a:xfrm>
          <a:prstGeom prst="rect">
            <a:avLst/>
          </a:prstGeom>
          <a:noFill/>
          <a:ln>
            <a:noFill/>
          </a:ln>
        </p:spPr>
      </p:pic>
      <p:sp>
        <p:nvSpPr>
          <p:cNvPr id="197" name="Google Shape;197;p18"/>
          <p:cNvSpPr txBox="1"/>
          <p:nvPr/>
        </p:nvSpPr>
        <p:spPr>
          <a:xfrm>
            <a:off x="3108000" y="4681000"/>
            <a:ext cx="3619800" cy="6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900">
                <a:solidFill>
                  <a:schemeClr val="dk1"/>
                </a:solidFill>
                <a:latin typeface="Calibri"/>
                <a:ea typeface="Calibri"/>
                <a:cs typeface="Calibri"/>
                <a:sym typeface="Calibri"/>
              </a:rPr>
              <a:t>Veteran’s Day Goal </a:t>
            </a:r>
            <a:r>
              <a:rPr lang="en-US" sz="2900">
                <a:solidFill>
                  <a:schemeClr val="dk1"/>
                </a:solidFill>
                <a:latin typeface="Calibri"/>
                <a:ea typeface="Calibri"/>
                <a:cs typeface="Calibri"/>
                <a:sym typeface="Calibri"/>
              </a:rPr>
              <a:t>3.3</a:t>
            </a:r>
            <a:r>
              <a:rPr lang="en-US" sz="3200">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BFD"/>
        </a:solidFill>
      </p:bgPr>
    </p:bg>
    <p:spTree>
      <p:nvGrpSpPr>
        <p:cNvPr id="201" name="Shape 201"/>
        <p:cNvGrpSpPr/>
        <p:nvPr/>
      </p:nvGrpSpPr>
      <p:grpSpPr>
        <a:xfrm>
          <a:off x="0" y="0"/>
          <a:ext cx="0" cy="0"/>
          <a:chOff x="0" y="0"/>
          <a:chExt cx="0" cy="0"/>
        </a:xfrm>
      </p:grpSpPr>
      <p:grpSp>
        <p:nvGrpSpPr>
          <p:cNvPr id="202" name="Google Shape;202;p19"/>
          <p:cNvGrpSpPr/>
          <p:nvPr/>
        </p:nvGrpSpPr>
        <p:grpSpPr>
          <a:xfrm>
            <a:off x="8507032" y="-473319"/>
            <a:ext cx="2158827" cy="2158827"/>
            <a:chOff x="68019" y="51013"/>
            <a:chExt cx="2878437" cy="2878437"/>
          </a:xfrm>
        </p:grpSpPr>
        <p:sp>
          <p:nvSpPr>
            <p:cNvPr id="203" name="Google Shape;203;p19"/>
            <p:cNvSpPr/>
            <p:nvPr/>
          </p:nvSpPr>
          <p:spPr>
            <a:xfrm rot="-2700000">
              <a:off x="-101264" y="1063371"/>
              <a:ext cx="3217004" cy="853721"/>
            </a:xfrm>
            <a:custGeom>
              <a:rect b="b" l="l" r="r" t="t"/>
              <a:pathLst>
                <a:path extrusionOk="0" h="360680" w="1359119">
                  <a:moveTo>
                    <a:pt x="1359119" y="180340"/>
                  </a:moveTo>
                  <a:cubicBezTo>
                    <a:pt x="1359119" y="81280"/>
                    <a:pt x="1279109" y="0"/>
                    <a:pt x="1178779" y="0"/>
                  </a:cubicBezTo>
                  <a:lnTo>
                    <a:pt x="172720" y="0"/>
                  </a:lnTo>
                  <a:lnTo>
                    <a:pt x="172720" y="1270"/>
                  </a:lnTo>
                  <a:cubicBezTo>
                    <a:pt x="76200" y="5080"/>
                    <a:pt x="0" y="83820"/>
                    <a:pt x="0" y="180340"/>
                  </a:cubicBezTo>
                  <a:cubicBezTo>
                    <a:pt x="0" y="276860"/>
                    <a:pt x="77470" y="355600"/>
                    <a:pt x="172720" y="359410"/>
                  </a:cubicBezTo>
                  <a:lnTo>
                    <a:pt x="172720" y="360680"/>
                  </a:lnTo>
                  <a:lnTo>
                    <a:pt x="1178778" y="360680"/>
                  </a:lnTo>
                  <a:cubicBezTo>
                    <a:pt x="1277838" y="360680"/>
                    <a:pt x="1359118" y="279400"/>
                    <a:pt x="1359118"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p:nvPr/>
          </p:nvSpPr>
          <p:spPr>
            <a:xfrm rot="-2700000">
              <a:off x="234968" y="804563"/>
              <a:ext cx="1934853" cy="853721"/>
            </a:xfrm>
            <a:custGeom>
              <a:rect b="b" l="l" r="r" t="t"/>
              <a:pathLst>
                <a:path extrusionOk="0" h="360680" w="817436">
                  <a:moveTo>
                    <a:pt x="817436" y="180340"/>
                  </a:moveTo>
                  <a:cubicBezTo>
                    <a:pt x="817436" y="81280"/>
                    <a:pt x="737426" y="0"/>
                    <a:pt x="637096" y="0"/>
                  </a:cubicBezTo>
                  <a:lnTo>
                    <a:pt x="172720" y="0"/>
                  </a:lnTo>
                  <a:lnTo>
                    <a:pt x="172720" y="1270"/>
                  </a:lnTo>
                  <a:cubicBezTo>
                    <a:pt x="76200" y="5080"/>
                    <a:pt x="0" y="83820"/>
                    <a:pt x="0" y="180340"/>
                  </a:cubicBezTo>
                  <a:cubicBezTo>
                    <a:pt x="0" y="276860"/>
                    <a:pt x="77470" y="355600"/>
                    <a:pt x="172720" y="359410"/>
                  </a:cubicBezTo>
                  <a:lnTo>
                    <a:pt x="172720" y="360680"/>
                  </a:lnTo>
                  <a:lnTo>
                    <a:pt x="637096" y="360680"/>
                  </a:lnTo>
                  <a:cubicBezTo>
                    <a:pt x="736156" y="360680"/>
                    <a:pt x="817436" y="279400"/>
                    <a:pt x="817436"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 name="Google Shape;205;p19"/>
          <p:cNvGrpSpPr/>
          <p:nvPr/>
        </p:nvGrpSpPr>
        <p:grpSpPr>
          <a:xfrm>
            <a:off x="385138" y="442995"/>
            <a:ext cx="8983350" cy="1683459"/>
            <a:chOff x="0" y="0"/>
            <a:chExt cx="11977800" cy="2244612"/>
          </a:xfrm>
        </p:grpSpPr>
        <p:sp>
          <p:nvSpPr>
            <p:cNvPr id="206" name="Google Shape;206;p19"/>
            <p:cNvSpPr txBox="1"/>
            <p:nvPr/>
          </p:nvSpPr>
          <p:spPr>
            <a:xfrm>
              <a:off x="0" y="0"/>
              <a:ext cx="11977800" cy="10161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1" lang="en-US" sz="4951">
                  <a:solidFill>
                    <a:srgbClr val="00205B"/>
                  </a:solidFill>
                  <a:latin typeface="Poppins"/>
                  <a:ea typeface="Poppins"/>
                  <a:cs typeface="Poppins"/>
                  <a:sym typeface="Poppins"/>
                </a:rPr>
                <a:t>White Rock</a:t>
              </a:r>
              <a:endParaRPr/>
            </a:p>
          </p:txBody>
        </p:sp>
        <p:sp>
          <p:nvSpPr>
            <p:cNvPr id="207" name="Google Shape;207;p19"/>
            <p:cNvSpPr/>
            <p:nvPr/>
          </p:nvSpPr>
          <p:spPr>
            <a:xfrm>
              <a:off x="5554467" y="1435634"/>
              <a:ext cx="871876" cy="108105"/>
            </a:xfrm>
            <a:custGeom>
              <a:rect b="b" l="l" r="r" t="t"/>
              <a:pathLst>
                <a:path extrusionOk="0" h="360680" w="2908908">
                  <a:moveTo>
                    <a:pt x="2908908" y="180340"/>
                  </a:moveTo>
                  <a:cubicBezTo>
                    <a:pt x="2908908" y="81280"/>
                    <a:pt x="2828898" y="0"/>
                    <a:pt x="2728568" y="0"/>
                  </a:cubicBezTo>
                  <a:lnTo>
                    <a:pt x="172720" y="0"/>
                  </a:lnTo>
                  <a:lnTo>
                    <a:pt x="172720" y="1270"/>
                  </a:lnTo>
                  <a:cubicBezTo>
                    <a:pt x="76200" y="5080"/>
                    <a:pt x="0" y="83820"/>
                    <a:pt x="0" y="180340"/>
                  </a:cubicBezTo>
                  <a:cubicBezTo>
                    <a:pt x="0" y="276860"/>
                    <a:pt x="77470" y="355600"/>
                    <a:pt x="172720" y="359410"/>
                  </a:cubicBezTo>
                  <a:lnTo>
                    <a:pt x="172720" y="360680"/>
                  </a:lnTo>
                  <a:lnTo>
                    <a:pt x="2728567" y="360680"/>
                  </a:lnTo>
                  <a:cubicBezTo>
                    <a:pt x="2827628" y="360680"/>
                    <a:pt x="2908907" y="279400"/>
                    <a:pt x="290890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txBox="1"/>
            <p:nvPr/>
          </p:nvSpPr>
          <p:spPr>
            <a:xfrm>
              <a:off x="3393605" y="1957212"/>
              <a:ext cx="5190600" cy="287400"/>
            </a:xfrm>
            <a:prstGeom prst="rect">
              <a:avLst/>
            </a:prstGeom>
            <a:noFill/>
            <a:ln>
              <a:noFill/>
            </a:ln>
          </p:spPr>
          <p:txBody>
            <a:bodyPr anchorCtr="0" anchor="t" bIns="0" lIns="0" spcFirstLastPara="1" rIns="0" wrap="square" tIns="0">
              <a:spAutoFit/>
            </a:bodyPr>
            <a:lstStyle/>
            <a:p>
              <a:pPr indent="0" lvl="0" marL="0" marR="0" rtl="0" algn="ctr">
                <a:lnSpc>
                  <a:spcPct val="130024"/>
                </a:lnSpc>
                <a:spcBef>
                  <a:spcPts val="0"/>
                </a:spcBef>
                <a:spcAft>
                  <a:spcPts val="0"/>
                </a:spcAft>
                <a:buNone/>
              </a:pPr>
              <a:r>
                <a:t/>
              </a:r>
              <a:endParaRPr/>
            </a:p>
          </p:txBody>
        </p:sp>
      </p:grpSp>
      <p:grpSp>
        <p:nvGrpSpPr>
          <p:cNvPr id="209" name="Google Shape;209;p19"/>
          <p:cNvGrpSpPr/>
          <p:nvPr/>
        </p:nvGrpSpPr>
        <p:grpSpPr>
          <a:xfrm>
            <a:off x="-2385540" y="4272669"/>
            <a:ext cx="5591489" cy="6663716"/>
            <a:chOff x="172523" y="129392"/>
            <a:chExt cx="7455320" cy="8884954"/>
          </a:xfrm>
        </p:grpSpPr>
        <p:sp>
          <p:nvSpPr>
            <p:cNvPr id="210" name="Google Shape;210;p19"/>
            <p:cNvSpPr/>
            <p:nvPr/>
          </p:nvSpPr>
          <p:spPr>
            <a:xfrm rot="-2700000">
              <a:off x="1461460" y="2049372"/>
              <a:ext cx="6327445" cy="2165362"/>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9"/>
            <p:cNvSpPr/>
            <p:nvPr/>
          </p:nvSpPr>
          <p:spPr>
            <a:xfrm rot="-2700000">
              <a:off x="-61782" y="4752178"/>
              <a:ext cx="6827586" cy="2165362"/>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alpha val="1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 name="Google Shape;212;p19"/>
          <p:cNvGrpSpPr/>
          <p:nvPr/>
        </p:nvGrpSpPr>
        <p:grpSpPr>
          <a:xfrm>
            <a:off x="7428718" y="4529426"/>
            <a:ext cx="3140122" cy="3742272"/>
            <a:chOff x="96887" y="72665"/>
            <a:chExt cx="4186829" cy="4989696"/>
          </a:xfrm>
        </p:grpSpPr>
        <p:sp>
          <p:nvSpPr>
            <p:cNvPr id="213" name="Google Shape;213;p19"/>
            <p:cNvSpPr/>
            <p:nvPr/>
          </p:nvSpPr>
          <p:spPr>
            <a:xfrm rot="-2700000">
              <a:off x="820740" y="1150905"/>
              <a:ext cx="3553426" cy="1216045"/>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p:nvPr/>
          </p:nvSpPr>
          <p:spPr>
            <a:xfrm rot="-2700000">
              <a:off x="-34697" y="2668772"/>
              <a:ext cx="3834300" cy="1216045"/>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 name="Google Shape;215;p19"/>
          <p:cNvSpPr txBox="1"/>
          <p:nvPr/>
        </p:nvSpPr>
        <p:spPr>
          <a:xfrm>
            <a:off x="25" y="1554000"/>
            <a:ext cx="9753600" cy="585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600">
                <a:solidFill>
                  <a:srgbClr val="222222"/>
                </a:solidFill>
                <a:latin typeface="Calibri"/>
                <a:ea typeface="Calibri"/>
                <a:cs typeface="Calibri"/>
                <a:sym typeface="Calibri"/>
              </a:rPr>
              <a:t>White Rock implemented a positive behavior expectations program called The 3 Be's. The 3 Be's are: Be respectful, Be responsible, and Be safe. This program provides students with clear expectations for behavior and the whole school is working as a team to use this same common language.</a:t>
            </a:r>
            <a:endParaRPr sz="2600">
              <a:solidFill>
                <a:srgbClr val="222222"/>
              </a:solidFill>
              <a:latin typeface="Calibri"/>
              <a:ea typeface="Calibri"/>
              <a:cs typeface="Calibri"/>
              <a:sym typeface="Calibri"/>
            </a:endParaRPr>
          </a:p>
          <a:p>
            <a:pPr indent="0" lvl="0" marL="0" rtl="0" algn="l">
              <a:lnSpc>
                <a:spcPct val="115000"/>
              </a:lnSpc>
              <a:spcBef>
                <a:spcPts val="0"/>
              </a:spcBef>
              <a:spcAft>
                <a:spcPts val="0"/>
              </a:spcAft>
              <a:buNone/>
            </a:pPr>
            <a:r>
              <a:t/>
            </a:r>
            <a:endParaRPr sz="2600">
              <a:solidFill>
                <a:srgbClr val="222222"/>
              </a:solidFill>
              <a:latin typeface="Calibri"/>
              <a:ea typeface="Calibri"/>
              <a:cs typeface="Calibri"/>
              <a:sym typeface="Calibri"/>
            </a:endParaRPr>
          </a:p>
          <a:p>
            <a:pPr indent="0" lvl="0" marL="0" rtl="0" algn="l">
              <a:lnSpc>
                <a:spcPct val="115000"/>
              </a:lnSpc>
              <a:spcBef>
                <a:spcPts val="0"/>
              </a:spcBef>
              <a:spcAft>
                <a:spcPts val="0"/>
              </a:spcAft>
              <a:buNone/>
            </a:pPr>
            <a:r>
              <a:rPr lang="en-US" sz="2600">
                <a:solidFill>
                  <a:srgbClr val="222222"/>
                </a:solidFill>
                <a:latin typeface="Calibri"/>
                <a:ea typeface="Calibri"/>
                <a:cs typeface="Calibri"/>
                <a:sym typeface="Calibri"/>
              </a:rPr>
              <a:t>We also implemented a recognition program for students and staff called "White Rock Rockstars of the Month". Rockstars of the Month receive a certificate for their achievements and are highlighted on the main entrance bulletin board. </a:t>
            </a:r>
            <a:r>
              <a:rPr i="1" lang="en-US" sz="3000">
                <a:solidFill>
                  <a:srgbClr val="222222"/>
                </a:solidFill>
                <a:latin typeface="Calibri"/>
                <a:ea typeface="Calibri"/>
                <a:cs typeface="Calibri"/>
                <a:sym typeface="Calibri"/>
              </a:rPr>
              <a:t>Goal 2.5- Increase positive perceptions of school through establishing students of the month.</a:t>
            </a:r>
            <a:endParaRPr sz="2600">
              <a:solidFill>
                <a:srgbClr val="222222"/>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BFD"/>
        </a:solidFill>
      </p:bgPr>
    </p:bg>
    <p:spTree>
      <p:nvGrpSpPr>
        <p:cNvPr id="219" name="Shape 219"/>
        <p:cNvGrpSpPr/>
        <p:nvPr/>
      </p:nvGrpSpPr>
      <p:grpSpPr>
        <a:xfrm>
          <a:off x="0" y="0"/>
          <a:ext cx="0" cy="0"/>
          <a:chOff x="0" y="0"/>
          <a:chExt cx="0" cy="0"/>
        </a:xfrm>
      </p:grpSpPr>
      <p:pic>
        <p:nvPicPr>
          <p:cNvPr id="220" name="Google Shape;220;p20"/>
          <p:cNvPicPr preferRelativeResize="0"/>
          <p:nvPr/>
        </p:nvPicPr>
        <p:blipFill rotWithShape="1">
          <a:blip r:embed="rId3">
            <a:alphaModFix/>
          </a:blip>
          <a:srcRect b="0" l="9199" r="5461" t="27823"/>
          <a:stretch/>
        </p:blipFill>
        <p:spPr>
          <a:xfrm>
            <a:off x="-7750" y="1439600"/>
            <a:ext cx="6992727" cy="4435999"/>
          </a:xfrm>
          <a:prstGeom prst="rect">
            <a:avLst/>
          </a:prstGeom>
          <a:noFill/>
          <a:ln>
            <a:noFill/>
          </a:ln>
        </p:spPr>
      </p:pic>
      <p:grpSp>
        <p:nvGrpSpPr>
          <p:cNvPr id="221" name="Google Shape;221;p20"/>
          <p:cNvGrpSpPr/>
          <p:nvPr/>
        </p:nvGrpSpPr>
        <p:grpSpPr>
          <a:xfrm>
            <a:off x="8507032" y="-472089"/>
            <a:ext cx="2157273" cy="2157273"/>
            <a:chOff x="68019" y="52652"/>
            <a:chExt cx="2876364" cy="2876364"/>
          </a:xfrm>
        </p:grpSpPr>
        <p:sp>
          <p:nvSpPr>
            <p:cNvPr id="222" name="Google Shape;222;p20"/>
            <p:cNvSpPr/>
            <p:nvPr/>
          </p:nvSpPr>
          <p:spPr>
            <a:xfrm rot="-2700000">
              <a:off x="-101142" y="1064280"/>
              <a:ext cx="3214686" cy="853106"/>
            </a:xfrm>
            <a:custGeom>
              <a:rect b="b" l="l" r="r" t="t"/>
              <a:pathLst>
                <a:path extrusionOk="0" h="360680" w="1359119">
                  <a:moveTo>
                    <a:pt x="1359119" y="180340"/>
                  </a:moveTo>
                  <a:cubicBezTo>
                    <a:pt x="1359119" y="81280"/>
                    <a:pt x="1279109" y="0"/>
                    <a:pt x="1178779" y="0"/>
                  </a:cubicBezTo>
                  <a:lnTo>
                    <a:pt x="172720" y="0"/>
                  </a:lnTo>
                  <a:lnTo>
                    <a:pt x="172720" y="1270"/>
                  </a:lnTo>
                  <a:cubicBezTo>
                    <a:pt x="76200" y="5080"/>
                    <a:pt x="0" y="83820"/>
                    <a:pt x="0" y="180340"/>
                  </a:cubicBezTo>
                  <a:cubicBezTo>
                    <a:pt x="0" y="276860"/>
                    <a:pt x="77470" y="355600"/>
                    <a:pt x="172720" y="359410"/>
                  </a:cubicBezTo>
                  <a:lnTo>
                    <a:pt x="172720" y="360680"/>
                  </a:lnTo>
                  <a:lnTo>
                    <a:pt x="1178778" y="360680"/>
                  </a:lnTo>
                  <a:cubicBezTo>
                    <a:pt x="1277838" y="360680"/>
                    <a:pt x="1359118" y="279400"/>
                    <a:pt x="1359118"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0"/>
            <p:cNvSpPr/>
            <p:nvPr/>
          </p:nvSpPr>
          <p:spPr>
            <a:xfrm rot="-2700000">
              <a:off x="234955" y="805146"/>
              <a:ext cx="1933459" cy="853106"/>
            </a:xfrm>
            <a:custGeom>
              <a:rect b="b" l="l" r="r" t="t"/>
              <a:pathLst>
                <a:path extrusionOk="0" h="360680" w="817436">
                  <a:moveTo>
                    <a:pt x="817436" y="180340"/>
                  </a:moveTo>
                  <a:cubicBezTo>
                    <a:pt x="817436" y="81280"/>
                    <a:pt x="737426" y="0"/>
                    <a:pt x="637096" y="0"/>
                  </a:cubicBezTo>
                  <a:lnTo>
                    <a:pt x="172720" y="0"/>
                  </a:lnTo>
                  <a:lnTo>
                    <a:pt x="172720" y="1270"/>
                  </a:lnTo>
                  <a:cubicBezTo>
                    <a:pt x="76200" y="5080"/>
                    <a:pt x="0" y="83820"/>
                    <a:pt x="0" y="180340"/>
                  </a:cubicBezTo>
                  <a:cubicBezTo>
                    <a:pt x="0" y="276860"/>
                    <a:pt x="77470" y="355600"/>
                    <a:pt x="172720" y="359410"/>
                  </a:cubicBezTo>
                  <a:lnTo>
                    <a:pt x="172720" y="360680"/>
                  </a:lnTo>
                  <a:lnTo>
                    <a:pt x="637096" y="360680"/>
                  </a:lnTo>
                  <a:cubicBezTo>
                    <a:pt x="736156" y="360680"/>
                    <a:pt x="817436" y="279400"/>
                    <a:pt x="817436"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 name="Google Shape;224;p20"/>
          <p:cNvGrpSpPr/>
          <p:nvPr/>
        </p:nvGrpSpPr>
        <p:grpSpPr>
          <a:xfrm>
            <a:off x="385150" y="442999"/>
            <a:ext cx="8983350" cy="1391228"/>
            <a:chOff x="0" y="0"/>
            <a:chExt cx="11977800" cy="2316012"/>
          </a:xfrm>
        </p:grpSpPr>
        <p:sp>
          <p:nvSpPr>
            <p:cNvPr id="225" name="Google Shape;225;p20"/>
            <p:cNvSpPr txBox="1"/>
            <p:nvPr/>
          </p:nvSpPr>
          <p:spPr>
            <a:xfrm>
              <a:off x="0" y="0"/>
              <a:ext cx="11977800" cy="12687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1" lang="en-US" sz="4951">
                  <a:solidFill>
                    <a:srgbClr val="00205B"/>
                  </a:solidFill>
                  <a:latin typeface="Poppins"/>
                  <a:ea typeface="Poppins"/>
                  <a:cs typeface="Poppins"/>
                  <a:sym typeface="Poppins"/>
                </a:rPr>
                <a:t>Middle School</a:t>
              </a:r>
              <a:endParaRPr/>
            </a:p>
          </p:txBody>
        </p:sp>
        <p:sp>
          <p:nvSpPr>
            <p:cNvPr id="226" name="Google Shape;226;p20"/>
            <p:cNvSpPr/>
            <p:nvPr/>
          </p:nvSpPr>
          <p:spPr>
            <a:xfrm>
              <a:off x="5554467" y="1435634"/>
              <a:ext cx="872672" cy="108204"/>
            </a:xfrm>
            <a:custGeom>
              <a:rect b="b" l="l" r="r" t="t"/>
              <a:pathLst>
                <a:path extrusionOk="0" h="360680" w="2908908">
                  <a:moveTo>
                    <a:pt x="2908908" y="180340"/>
                  </a:moveTo>
                  <a:cubicBezTo>
                    <a:pt x="2908908" y="81280"/>
                    <a:pt x="2828898" y="0"/>
                    <a:pt x="2728568" y="0"/>
                  </a:cubicBezTo>
                  <a:lnTo>
                    <a:pt x="172720" y="0"/>
                  </a:lnTo>
                  <a:lnTo>
                    <a:pt x="172720" y="1270"/>
                  </a:lnTo>
                  <a:cubicBezTo>
                    <a:pt x="76200" y="5080"/>
                    <a:pt x="0" y="83820"/>
                    <a:pt x="0" y="180340"/>
                  </a:cubicBezTo>
                  <a:cubicBezTo>
                    <a:pt x="0" y="276860"/>
                    <a:pt x="77470" y="355600"/>
                    <a:pt x="172720" y="359410"/>
                  </a:cubicBezTo>
                  <a:lnTo>
                    <a:pt x="172720" y="360680"/>
                  </a:lnTo>
                  <a:lnTo>
                    <a:pt x="2728567" y="360680"/>
                  </a:lnTo>
                  <a:cubicBezTo>
                    <a:pt x="2827628" y="360680"/>
                    <a:pt x="2908907" y="279400"/>
                    <a:pt x="290890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txBox="1"/>
            <p:nvPr/>
          </p:nvSpPr>
          <p:spPr>
            <a:xfrm>
              <a:off x="3393605" y="1957212"/>
              <a:ext cx="5190600" cy="358800"/>
            </a:xfrm>
            <a:prstGeom prst="rect">
              <a:avLst/>
            </a:prstGeom>
            <a:noFill/>
            <a:ln>
              <a:noFill/>
            </a:ln>
          </p:spPr>
          <p:txBody>
            <a:bodyPr anchorCtr="0" anchor="t" bIns="0" lIns="0" spcFirstLastPara="1" rIns="0" wrap="square" tIns="0">
              <a:spAutoFit/>
            </a:bodyPr>
            <a:lstStyle/>
            <a:p>
              <a:pPr indent="0" lvl="0" marL="0" marR="0" rtl="0" algn="ctr">
                <a:lnSpc>
                  <a:spcPct val="130024"/>
                </a:lnSpc>
                <a:spcBef>
                  <a:spcPts val="0"/>
                </a:spcBef>
                <a:spcAft>
                  <a:spcPts val="0"/>
                </a:spcAft>
                <a:buNone/>
              </a:pPr>
              <a:r>
                <a:t/>
              </a:r>
              <a:endParaRPr/>
            </a:p>
          </p:txBody>
        </p:sp>
      </p:grpSp>
      <p:grpSp>
        <p:nvGrpSpPr>
          <p:cNvPr id="228" name="Google Shape;228;p20"/>
          <p:cNvGrpSpPr/>
          <p:nvPr/>
        </p:nvGrpSpPr>
        <p:grpSpPr>
          <a:xfrm>
            <a:off x="-2385540" y="4272790"/>
            <a:ext cx="5591327" cy="6663553"/>
            <a:chOff x="172523" y="129554"/>
            <a:chExt cx="7455102" cy="8884737"/>
          </a:xfrm>
        </p:grpSpPr>
        <p:sp>
          <p:nvSpPr>
            <p:cNvPr id="229" name="Google Shape;229;p20"/>
            <p:cNvSpPr/>
            <p:nvPr/>
          </p:nvSpPr>
          <p:spPr>
            <a:xfrm rot="-2700000">
              <a:off x="1461465" y="2049464"/>
              <a:ext cx="6327217" cy="2165283"/>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alpha val="1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
            <p:cNvSpPr/>
            <p:nvPr/>
          </p:nvSpPr>
          <p:spPr>
            <a:xfrm rot="-2700000">
              <a:off x="-61774" y="4752278"/>
              <a:ext cx="6827337" cy="2165283"/>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alpha val="1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 name="Google Shape;231;p20"/>
          <p:cNvGrpSpPr/>
          <p:nvPr/>
        </p:nvGrpSpPr>
        <p:grpSpPr>
          <a:xfrm>
            <a:off x="7428718" y="4528662"/>
            <a:ext cx="3141147" cy="3743298"/>
            <a:chOff x="96887" y="71646"/>
            <a:chExt cx="4188196" cy="4991063"/>
          </a:xfrm>
        </p:grpSpPr>
        <p:sp>
          <p:nvSpPr>
            <p:cNvPr id="232" name="Google Shape;232;p20"/>
            <p:cNvSpPr/>
            <p:nvPr/>
          </p:nvSpPr>
          <p:spPr>
            <a:xfrm rot="-2700000">
              <a:off x="820704" y="1150324"/>
              <a:ext cx="3554867" cy="1216537"/>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0"/>
            <p:cNvSpPr/>
            <p:nvPr/>
          </p:nvSpPr>
          <p:spPr>
            <a:xfrm rot="-2700000">
              <a:off x="-34750" y="2668151"/>
              <a:ext cx="3835853" cy="1216537"/>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4" name="Google Shape;234;p20"/>
          <p:cNvPicPr preferRelativeResize="0"/>
          <p:nvPr/>
        </p:nvPicPr>
        <p:blipFill>
          <a:blip r:embed="rId4">
            <a:alphaModFix/>
          </a:blip>
          <a:stretch>
            <a:fillRect/>
          </a:stretch>
        </p:blipFill>
        <p:spPr>
          <a:xfrm rot="1500274">
            <a:off x="6992898" y="1052587"/>
            <a:ext cx="3360249" cy="4752828"/>
          </a:xfrm>
          <a:prstGeom prst="rect">
            <a:avLst/>
          </a:prstGeom>
          <a:noFill/>
          <a:ln>
            <a:noFill/>
          </a:ln>
        </p:spPr>
      </p:pic>
      <p:pic>
        <p:nvPicPr>
          <p:cNvPr id="235" name="Google Shape;235;p20"/>
          <p:cNvPicPr preferRelativeResize="0"/>
          <p:nvPr/>
        </p:nvPicPr>
        <p:blipFill>
          <a:blip r:embed="rId5">
            <a:alphaModFix/>
          </a:blip>
          <a:stretch>
            <a:fillRect/>
          </a:stretch>
        </p:blipFill>
        <p:spPr>
          <a:xfrm>
            <a:off x="4811900" y="5172063"/>
            <a:ext cx="2857500" cy="2143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BFD"/>
        </a:solidFill>
      </p:bgPr>
    </p:bg>
    <p:spTree>
      <p:nvGrpSpPr>
        <p:cNvPr id="239" name="Shape 239"/>
        <p:cNvGrpSpPr/>
        <p:nvPr/>
      </p:nvGrpSpPr>
      <p:grpSpPr>
        <a:xfrm>
          <a:off x="0" y="0"/>
          <a:ext cx="0" cy="0"/>
          <a:chOff x="0" y="0"/>
          <a:chExt cx="0" cy="0"/>
        </a:xfrm>
      </p:grpSpPr>
      <p:grpSp>
        <p:nvGrpSpPr>
          <p:cNvPr id="240" name="Google Shape;240;p21"/>
          <p:cNvGrpSpPr/>
          <p:nvPr/>
        </p:nvGrpSpPr>
        <p:grpSpPr>
          <a:xfrm>
            <a:off x="8507032" y="-472089"/>
            <a:ext cx="2157273" cy="2157273"/>
            <a:chOff x="68019" y="52652"/>
            <a:chExt cx="2876364" cy="2876364"/>
          </a:xfrm>
        </p:grpSpPr>
        <p:sp>
          <p:nvSpPr>
            <p:cNvPr id="241" name="Google Shape;241;p21"/>
            <p:cNvSpPr/>
            <p:nvPr/>
          </p:nvSpPr>
          <p:spPr>
            <a:xfrm rot="-2700000">
              <a:off x="-101142" y="1064280"/>
              <a:ext cx="3214686" cy="853106"/>
            </a:xfrm>
            <a:custGeom>
              <a:rect b="b" l="l" r="r" t="t"/>
              <a:pathLst>
                <a:path extrusionOk="0" h="360680" w="1359119">
                  <a:moveTo>
                    <a:pt x="1359119" y="180340"/>
                  </a:moveTo>
                  <a:cubicBezTo>
                    <a:pt x="1359119" y="81280"/>
                    <a:pt x="1279109" y="0"/>
                    <a:pt x="1178779" y="0"/>
                  </a:cubicBezTo>
                  <a:lnTo>
                    <a:pt x="172720" y="0"/>
                  </a:lnTo>
                  <a:lnTo>
                    <a:pt x="172720" y="1270"/>
                  </a:lnTo>
                  <a:cubicBezTo>
                    <a:pt x="76200" y="5080"/>
                    <a:pt x="0" y="83820"/>
                    <a:pt x="0" y="180340"/>
                  </a:cubicBezTo>
                  <a:cubicBezTo>
                    <a:pt x="0" y="276860"/>
                    <a:pt x="77470" y="355600"/>
                    <a:pt x="172720" y="359410"/>
                  </a:cubicBezTo>
                  <a:lnTo>
                    <a:pt x="172720" y="360680"/>
                  </a:lnTo>
                  <a:lnTo>
                    <a:pt x="1178778" y="360680"/>
                  </a:lnTo>
                  <a:cubicBezTo>
                    <a:pt x="1277838" y="360680"/>
                    <a:pt x="1359118" y="279400"/>
                    <a:pt x="1359118"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1"/>
            <p:cNvSpPr/>
            <p:nvPr/>
          </p:nvSpPr>
          <p:spPr>
            <a:xfrm rot="-2700000">
              <a:off x="234955" y="805146"/>
              <a:ext cx="1933459" cy="853106"/>
            </a:xfrm>
            <a:custGeom>
              <a:rect b="b" l="l" r="r" t="t"/>
              <a:pathLst>
                <a:path extrusionOk="0" h="360680" w="817436">
                  <a:moveTo>
                    <a:pt x="817436" y="180340"/>
                  </a:moveTo>
                  <a:cubicBezTo>
                    <a:pt x="817436" y="81280"/>
                    <a:pt x="737426" y="0"/>
                    <a:pt x="637096" y="0"/>
                  </a:cubicBezTo>
                  <a:lnTo>
                    <a:pt x="172720" y="0"/>
                  </a:lnTo>
                  <a:lnTo>
                    <a:pt x="172720" y="1270"/>
                  </a:lnTo>
                  <a:cubicBezTo>
                    <a:pt x="76200" y="5080"/>
                    <a:pt x="0" y="83820"/>
                    <a:pt x="0" y="180340"/>
                  </a:cubicBezTo>
                  <a:cubicBezTo>
                    <a:pt x="0" y="276860"/>
                    <a:pt x="77470" y="355600"/>
                    <a:pt x="172720" y="359410"/>
                  </a:cubicBezTo>
                  <a:lnTo>
                    <a:pt x="172720" y="360680"/>
                  </a:lnTo>
                  <a:lnTo>
                    <a:pt x="637096" y="360680"/>
                  </a:lnTo>
                  <a:cubicBezTo>
                    <a:pt x="736156" y="360680"/>
                    <a:pt x="817436" y="279400"/>
                    <a:pt x="817436"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21"/>
          <p:cNvGrpSpPr/>
          <p:nvPr/>
        </p:nvGrpSpPr>
        <p:grpSpPr>
          <a:xfrm>
            <a:off x="385150" y="442999"/>
            <a:ext cx="8983350" cy="1391228"/>
            <a:chOff x="0" y="0"/>
            <a:chExt cx="11977800" cy="2316012"/>
          </a:xfrm>
        </p:grpSpPr>
        <p:sp>
          <p:nvSpPr>
            <p:cNvPr id="244" name="Google Shape;244;p21"/>
            <p:cNvSpPr txBox="1"/>
            <p:nvPr/>
          </p:nvSpPr>
          <p:spPr>
            <a:xfrm>
              <a:off x="0" y="0"/>
              <a:ext cx="11977800" cy="12687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1" lang="en-US" sz="4951">
                  <a:solidFill>
                    <a:srgbClr val="00205B"/>
                  </a:solidFill>
                  <a:latin typeface="Poppins"/>
                  <a:ea typeface="Poppins"/>
                  <a:cs typeface="Poppins"/>
                  <a:sym typeface="Poppins"/>
                </a:rPr>
                <a:t>Middle School</a:t>
              </a:r>
              <a:endParaRPr/>
            </a:p>
          </p:txBody>
        </p:sp>
        <p:sp>
          <p:nvSpPr>
            <p:cNvPr id="245" name="Google Shape;245;p21"/>
            <p:cNvSpPr/>
            <p:nvPr/>
          </p:nvSpPr>
          <p:spPr>
            <a:xfrm>
              <a:off x="5554467" y="1435634"/>
              <a:ext cx="872672" cy="108204"/>
            </a:xfrm>
            <a:custGeom>
              <a:rect b="b" l="l" r="r" t="t"/>
              <a:pathLst>
                <a:path extrusionOk="0" h="360680" w="2908908">
                  <a:moveTo>
                    <a:pt x="2908908" y="180340"/>
                  </a:moveTo>
                  <a:cubicBezTo>
                    <a:pt x="2908908" y="81280"/>
                    <a:pt x="2828898" y="0"/>
                    <a:pt x="2728568" y="0"/>
                  </a:cubicBezTo>
                  <a:lnTo>
                    <a:pt x="172720" y="0"/>
                  </a:lnTo>
                  <a:lnTo>
                    <a:pt x="172720" y="1270"/>
                  </a:lnTo>
                  <a:cubicBezTo>
                    <a:pt x="76200" y="5080"/>
                    <a:pt x="0" y="83820"/>
                    <a:pt x="0" y="180340"/>
                  </a:cubicBezTo>
                  <a:cubicBezTo>
                    <a:pt x="0" y="276860"/>
                    <a:pt x="77470" y="355600"/>
                    <a:pt x="172720" y="359410"/>
                  </a:cubicBezTo>
                  <a:lnTo>
                    <a:pt x="172720" y="360680"/>
                  </a:lnTo>
                  <a:lnTo>
                    <a:pt x="2728567" y="360680"/>
                  </a:lnTo>
                  <a:cubicBezTo>
                    <a:pt x="2827628" y="360680"/>
                    <a:pt x="2908907" y="279400"/>
                    <a:pt x="290890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1"/>
            <p:cNvSpPr txBox="1"/>
            <p:nvPr/>
          </p:nvSpPr>
          <p:spPr>
            <a:xfrm>
              <a:off x="3393605" y="1957212"/>
              <a:ext cx="5190600" cy="358800"/>
            </a:xfrm>
            <a:prstGeom prst="rect">
              <a:avLst/>
            </a:prstGeom>
            <a:noFill/>
            <a:ln>
              <a:noFill/>
            </a:ln>
          </p:spPr>
          <p:txBody>
            <a:bodyPr anchorCtr="0" anchor="t" bIns="0" lIns="0" spcFirstLastPara="1" rIns="0" wrap="square" tIns="0">
              <a:spAutoFit/>
            </a:bodyPr>
            <a:lstStyle/>
            <a:p>
              <a:pPr indent="0" lvl="0" marL="0" marR="0" rtl="0" algn="ctr">
                <a:lnSpc>
                  <a:spcPct val="130024"/>
                </a:lnSpc>
                <a:spcBef>
                  <a:spcPts val="0"/>
                </a:spcBef>
                <a:spcAft>
                  <a:spcPts val="0"/>
                </a:spcAft>
                <a:buNone/>
              </a:pPr>
              <a:r>
                <a:t/>
              </a:r>
              <a:endParaRPr/>
            </a:p>
          </p:txBody>
        </p:sp>
      </p:grpSp>
      <p:grpSp>
        <p:nvGrpSpPr>
          <p:cNvPr id="247" name="Google Shape;247;p21"/>
          <p:cNvGrpSpPr/>
          <p:nvPr/>
        </p:nvGrpSpPr>
        <p:grpSpPr>
          <a:xfrm>
            <a:off x="-2385540" y="4272790"/>
            <a:ext cx="5591327" cy="6663553"/>
            <a:chOff x="172523" y="129554"/>
            <a:chExt cx="7455102" cy="8884737"/>
          </a:xfrm>
        </p:grpSpPr>
        <p:sp>
          <p:nvSpPr>
            <p:cNvPr id="248" name="Google Shape;248;p21"/>
            <p:cNvSpPr/>
            <p:nvPr/>
          </p:nvSpPr>
          <p:spPr>
            <a:xfrm rot="-2700000">
              <a:off x="1461465" y="2049464"/>
              <a:ext cx="6327217" cy="2165283"/>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alpha val="1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1"/>
            <p:cNvSpPr/>
            <p:nvPr/>
          </p:nvSpPr>
          <p:spPr>
            <a:xfrm rot="-2700000">
              <a:off x="-61774" y="4752278"/>
              <a:ext cx="6827337" cy="2165283"/>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alpha val="14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 name="Google Shape;250;p21"/>
          <p:cNvGrpSpPr/>
          <p:nvPr/>
        </p:nvGrpSpPr>
        <p:grpSpPr>
          <a:xfrm>
            <a:off x="7428718" y="4528662"/>
            <a:ext cx="3141147" cy="3743298"/>
            <a:chOff x="96887" y="71646"/>
            <a:chExt cx="4188196" cy="4991063"/>
          </a:xfrm>
        </p:grpSpPr>
        <p:sp>
          <p:nvSpPr>
            <p:cNvPr id="251" name="Google Shape;251;p21"/>
            <p:cNvSpPr/>
            <p:nvPr/>
          </p:nvSpPr>
          <p:spPr>
            <a:xfrm rot="-2700000">
              <a:off x="820704" y="1150324"/>
              <a:ext cx="3554867" cy="1216537"/>
            </a:xfrm>
            <a:custGeom>
              <a:rect b="b" l="l" r="r" t="t"/>
              <a:pathLst>
                <a:path extrusionOk="0" h="360680" w="1053950">
                  <a:moveTo>
                    <a:pt x="1053950" y="180340"/>
                  </a:moveTo>
                  <a:cubicBezTo>
                    <a:pt x="1053950" y="81280"/>
                    <a:pt x="973940" y="0"/>
                    <a:pt x="873610" y="0"/>
                  </a:cubicBezTo>
                  <a:lnTo>
                    <a:pt x="172720" y="0"/>
                  </a:lnTo>
                  <a:lnTo>
                    <a:pt x="172720" y="1270"/>
                  </a:lnTo>
                  <a:cubicBezTo>
                    <a:pt x="76200" y="5080"/>
                    <a:pt x="0" y="83820"/>
                    <a:pt x="0" y="180340"/>
                  </a:cubicBezTo>
                  <a:cubicBezTo>
                    <a:pt x="0" y="276860"/>
                    <a:pt x="77470" y="355600"/>
                    <a:pt x="172720" y="359410"/>
                  </a:cubicBezTo>
                  <a:lnTo>
                    <a:pt x="172720" y="360680"/>
                  </a:lnTo>
                  <a:lnTo>
                    <a:pt x="873610" y="360680"/>
                  </a:lnTo>
                  <a:cubicBezTo>
                    <a:pt x="972670" y="360680"/>
                    <a:pt x="1053950" y="279400"/>
                    <a:pt x="1053950" y="180340"/>
                  </a:cubicBezTo>
                  <a:close/>
                </a:path>
              </a:pathLst>
            </a:cu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1"/>
            <p:cNvSpPr/>
            <p:nvPr/>
          </p:nvSpPr>
          <p:spPr>
            <a:xfrm rot="-2700000">
              <a:off x="-34750" y="2668151"/>
              <a:ext cx="3835853" cy="1216537"/>
            </a:xfrm>
            <a:custGeom>
              <a:rect b="b" l="l" r="r" t="t"/>
              <a:pathLst>
                <a:path extrusionOk="0" h="360680" w="1137257">
                  <a:moveTo>
                    <a:pt x="1137257" y="180340"/>
                  </a:moveTo>
                  <a:cubicBezTo>
                    <a:pt x="1137257" y="81280"/>
                    <a:pt x="1057247" y="0"/>
                    <a:pt x="956917" y="0"/>
                  </a:cubicBezTo>
                  <a:lnTo>
                    <a:pt x="172720" y="0"/>
                  </a:lnTo>
                  <a:lnTo>
                    <a:pt x="172720" y="1270"/>
                  </a:lnTo>
                  <a:cubicBezTo>
                    <a:pt x="76200" y="5080"/>
                    <a:pt x="0" y="83820"/>
                    <a:pt x="0" y="180340"/>
                  </a:cubicBezTo>
                  <a:cubicBezTo>
                    <a:pt x="0" y="276860"/>
                    <a:pt x="77470" y="355600"/>
                    <a:pt x="172720" y="359410"/>
                  </a:cubicBezTo>
                  <a:lnTo>
                    <a:pt x="172720" y="360680"/>
                  </a:lnTo>
                  <a:lnTo>
                    <a:pt x="956917" y="360680"/>
                  </a:lnTo>
                  <a:cubicBezTo>
                    <a:pt x="1055977" y="360680"/>
                    <a:pt x="1137257" y="279400"/>
                    <a:pt x="1137257" y="180340"/>
                  </a:cubicBezTo>
                  <a:close/>
                </a:path>
              </a:pathLst>
            </a:custGeom>
            <a:solidFill>
              <a:srgbClr val="0020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3" name="Google Shape;253;p21"/>
          <p:cNvSpPr txBox="1"/>
          <p:nvPr/>
        </p:nvSpPr>
        <p:spPr>
          <a:xfrm>
            <a:off x="80350" y="1456575"/>
            <a:ext cx="9528600" cy="529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rgbClr val="050505"/>
                </a:solidFill>
                <a:latin typeface="Calibri"/>
                <a:ea typeface="Calibri"/>
                <a:cs typeface="Calibri"/>
                <a:sym typeface="Calibri"/>
              </a:rPr>
              <a:t>Assemblymen Barranco visited JTMS and met with Student Council representatives to discuss leadership traits and citizenship. - </a:t>
            </a:r>
            <a:r>
              <a:rPr i="1" lang="en-US" sz="3000">
                <a:solidFill>
                  <a:srgbClr val="050505"/>
                </a:solidFill>
                <a:latin typeface="Calibri"/>
                <a:ea typeface="Calibri"/>
                <a:cs typeface="Calibri"/>
                <a:sym typeface="Calibri"/>
              </a:rPr>
              <a:t>Goal 3.3 Increase student Civic Engagement</a:t>
            </a:r>
            <a:endParaRPr i="1" sz="3000">
              <a:solidFill>
                <a:srgbClr val="050505"/>
              </a:solidFill>
              <a:latin typeface="Calibri"/>
              <a:ea typeface="Calibri"/>
              <a:cs typeface="Calibri"/>
              <a:sym typeface="Calibri"/>
            </a:endParaRPr>
          </a:p>
          <a:p>
            <a:pPr indent="0" lvl="0" marL="0" rtl="0" algn="l">
              <a:spcBef>
                <a:spcPts val="0"/>
              </a:spcBef>
              <a:spcAft>
                <a:spcPts val="0"/>
              </a:spcAft>
              <a:buNone/>
            </a:pPr>
            <a:r>
              <a:t/>
            </a:r>
            <a:endParaRPr i="1" sz="3000">
              <a:solidFill>
                <a:srgbClr val="050505"/>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000">
                <a:solidFill>
                  <a:srgbClr val="050505"/>
                </a:solidFill>
                <a:latin typeface="Calibri"/>
                <a:ea typeface="Calibri"/>
                <a:cs typeface="Calibri"/>
                <a:sym typeface="Calibri"/>
              </a:rPr>
              <a:t>Monthly staff highlights are shared across the building in order to foster positive relationships among coworkers. Students are also nominated on monthly basis recognized for trustworthiness, respect, responsibility, fairness, caring and citizenship </a:t>
            </a:r>
            <a:r>
              <a:rPr i="1" lang="en-US" sz="3000">
                <a:solidFill>
                  <a:srgbClr val="050505"/>
                </a:solidFill>
                <a:latin typeface="Calibri"/>
                <a:ea typeface="Calibri"/>
                <a:cs typeface="Calibri"/>
                <a:sym typeface="Calibri"/>
              </a:rPr>
              <a:t>Goal 2.5- Increase positive student and staff perceptions.</a:t>
            </a:r>
            <a:endParaRPr i="1" sz="3000">
              <a:solidFill>
                <a:srgbClr val="050505"/>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